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4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5.xml" ContentType="application/vnd.openxmlformats-officedocument.presentationml.notesSlid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28.png" ContentType="image/png"/>
  <Override PartName="/ppt/media/image1.jpeg" ContentType="image/jpeg"/>
  <Override PartName="/ppt/media/image3.png" ContentType="image/png"/>
  <Override PartName="/ppt/media/image6.gif" ContentType="image/gif"/>
  <Override PartName="/ppt/media/image2.jpeg" ContentType="image/jpeg"/>
  <Override PartName="/ppt/media/image7.wmf" ContentType="image/x-wmf"/>
  <Override PartName="/ppt/media/image4.jpeg" ContentType="image/jpeg"/>
  <Override PartName="/ppt/media/image5.gif" ContentType="image/gif"/>
  <Override PartName="/ppt/media/image8.wmf" ContentType="image/x-wmf"/>
  <Override PartName="/ppt/media/image9.png" ContentType="image/png"/>
  <Override PartName="/ppt/media/image30.wmf" ContentType="image/x-wmf"/>
  <Override PartName="/ppt/media/image10.png" ContentType="image/png"/>
  <Override PartName="/ppt/media/image11.png" ContentType="image/png"/>
  <Override PartName="/ppt/media/image12.png" ContentType="image/png"/>
  <Override PartName="/ppt/media/image24.wmf" ContentType="image/x-wmf"/>
  <Override PartName="/ppt/media/image13.gif" ContentType="image/gif"/>
  <Override PartName="/ppt/media/image14.gif" ContentType="image/gif"/>
  <Override PartName="/ppt/media/image15.wmf" ContentType="image/x-wmf"/>
  <Override PartName="/ppt/media/image16.wmf" ContentType="image/x-wmf"/>
  <Override PartName="/ppt/media/image17.png" ContentType="image/png"/>
  <Override PartName="/ppt/media/image29.wmf" ContentType="image/x-wmf"/>
  <Override PartName="/ppt/media/image18.png" ContentType="image/png"/>
  <Override PartName="/ppt/media/image19.png" ContentType="image/png"/>
  <Override PartName="/ppt/media/image20.png" ContentType="image/png"/>
  <Override PartName="/ppt/media/image32.wmf" ContentType="image/x-wmf"/>
  <Override PartName="/ppt/media/image21.jpeg" ContentType="image/jpeg"/>
  <Override PartName="/ppt/media/image22.png" ContentType="image/png"/>
  <Override PartName="/ppt/media/image34.wmf" ContentType="image/x-wmf"/>
  <Override PartName="/ppt/media/image23.jpeg" ContentType="image/jpeg"/>
  <Override PartName="/ppt/media/image25.png" ContentType="image/png"/>
  <Override PartName="/ppt/media/image36.jpeg" ContentType="image/jpeg"/>
  <Override PartName="/ppt/media/image26.wmf" ContentType="image/x-wmf"/>
  <Override PartName="/ppt/media/image27.png" ContentType="image/png"/>
  <Override PartName="/ppt/media/image39.wmf" ContentType="image/x-wmf"/>
  <Override PartName="/ppt/media/image31.wmf" ContentType="image/x-wmf"/>
  <Override PartName="/ppt/media/image33.wmf" ContentType="image/x-wmf"/>
  <Override PartName="/ppt/media/image35.jpeg" ContentType="image/jpeg"/>
  <Override PartName="/ppt/media/image37.png" ContentType="image/png"/>
  <Override PartName="/ppt/media/image49.wmf" ContentType="image/x-wmf"/>
  <Override PartName="/ppt/media/image38.wmf" ContentType="image/x-wmf"/>
  <Override PartName="/ppt/media/image40.png" ContentType="image/png"/>
  <Override PartName="/ppt/media/image41.png" ContentType="image/png"/>
  <Override PartName="/ppt/media/image42.png" ContentType="image/png"/>
  <Override PartName="/ppt/media/image43.wmf" ContentType="image/x-wmf"/>
  <Override PartName="/ppt/media/image44.png" ContentType="image/png"/>
  <Override PartName="/ppt/media/image45.png" ContentType="image/png"/>
  <Override PartName="/ppt/media/image46.png" ContentType="image/png"/>
  <Override PartName="/ppt/media/image47.wmf" ContentType="image/x-wmf"/>
  <Override PartName="/ppt/media/image48.png" ContentType="image/png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9144000" cy="6858000"/>
  <p:notesSz cx="6934200" cy="9220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tr-TR" sz="2000" spc="-1" strike="noStrike">
                <a:latin typeface="Arial"/>
              </a:rPr>
              <a:t>Click to edit the notes format</a:t>
            </a:r>
            <a:endParaRPr b="0" lang="tr-TR" sz="20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tr-TR" sz="1400" spc="-1" strike="noStrike">
                <a:latin typeface="Times New Roman"/>
              </a:rPr>
              <a:t>&lt;header&gt;</a:t>
            </a:r>
            <a:endParaRPr b="0" lang="tr-TR" sz="1400" spc="-1" strike="noStrike">
              <a:latin typeface="Times New Roman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tr-TR" sz="1400" spc="-1" strike="noStrike">
                <a:latin typeface="Times New Roman"/>
              </a:rPr>
              <a:t>&lt;date/time&gt;</a:t>
            </a:r>
            <a:endParaRPr b="0" lang="tr-TR" sz="1400" spc="-1" strike="noStrike">
              <a:latin typeface="Times New Roman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tr-TR" sz="1400" spc="-1" strike="noStrike">
                <a:latin typeface="Times New Roman"/>
              </a:rPr>
              <a:t>&lt;footer&gt;</a:t>
            </a:r>
            <a:endParaRPr b="0" lang="tr-TR" sz="1400" spc="-1" strike="noStrike">
              <a:latin typeface="Times New Roman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CFFA92A1-B9C9-4714-93EC-F379A79D49F8}" type="slidenum">
              <a:rPr b="0" lang="tr-TR" sz="1400" spc="-1" strike="noStrike">
                <a:latin typeface="Times New Roman"/>
              </a:rPr>
              <a:t>&lt;number&gt;</a:t>
            </a:fld>
            <a:endParaRPr b="0" lang="tr-T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1174680" y="700200"/>
            <a:ext cx="4590720" cy="3443040"/>
          </a:xfrm>
          <a:prstGeom prst="rect">
            <a:avLst/>
          </a:prstGeom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922320" y="4379760"/>
            <a:ext cx="5087520" cy="4144680"/>
          </a:xfrm>
          <a:prstGeom prst="rect">
            <a:avLst/>
          </a:prstGeom>
        </p:spPr>
        <p:txBody>
          <a:bodyPr lIns="95760" rIns="95760" tIns="47880" bIns="47880">
            <a:noAutofit/>
          </a:bodyPr>
          <a:p>
            <a:endParaRPr b="0" lang="tr-TR" sz="2000" spc="-1" strike="noStrike">
              <a:latin typeface="Arial"/>
            </a:endParaRPr>
          </a:p>
        </p:txBody>
      </p:sp>
      <p:sp>
        <p:nvSpPr>
          <p:cNvPr id="545" name="Slide Number Placeholder 3"/>
          <p:cNvSpPr/>
          <p:nvPr/>
        </p:nvSpPr>
        <p:spPr>
          <a:xfrm>
            <a:off x="3927600" y="8758080"/>
            <a:ext cx="3004920" cy="46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720" rIns="90720" tIns="45360" bIns="45360">
            <a:noAutofit/>
          </a:bodyPr>
          <a:p>
            <a:pPr>
              <a:lnSpc>
                <a:spcPct val="100000"/>
              </a:lnSpc>
            </a:pPr>
            <a:fld id="{C7F12D21-9AB6-4750-9AC6-FE048C9B00B5}" type="slidenum">
              <a:rPr b="0" lang="en-US" sz="1400" spc="-1" strike="noStrike">
                <a:solidFill>
                  <a:srgbClr val="000000"/>
                </a:solidFill>
                <a:latin typeface="Arial"/>
                <a:ea typeface="+mn-ea"/>
              </a:rPr>
              <a:t>16</a:t>
            </a:fld>
            <a:endParaRPr b="0" lang="tr-TR" sz="14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sldImg"/>
          </p:nvPr>
        </p:nvSpPr>
        <p:spPr>
          <a:xfrm>
            <a:off x="1174680" y="700200"/>
            <a:ext cx="4590720" cy="3443040"/>
          </a:xfrm>
          <a:prstGeom prst="rect">
            <a:avLst/>
          </a:prstGeom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922320" y="4379760"/>
            <a:ext cx="5087520" cy="4144680"/>
          </a:xfrm>
          <a:prstGeom prst="rect">
            <a:avLst/>
          </a:prstGeom>
        </p:spPr>
        <p:txBody>
          <a:bodyPr lIns="95760" rIns="95760" tIns="47880" bIns="47880">
            <a:noAutofit/>
          </a:bodyPr>
          <a:p>
            <a:endParaRPr b="0" lang="tr-TR" sz="2000" spc="-1" strike="noStrike">
              <a:latin typeface="Arial"/>
            </a:endParaRPr>
          </a:p>
        </p:txBody>
      </p:sp>
      <p:sp>
        <p:nvSpPr>
          <p:cNvPr id="554" name="Slide Number Placeholder 3"/>
          <p:cNvSpPr txBox="1"/>
          <p:nvPr/>
        </p:nvSpPr>
        <p:spPr>
          <a:xfrm>
            <a:off x="3927600" y="8758080"/>
            <a:ext cx="3004920" cy="460080"/>
          </a:xfrm>
          <a:prstGeom prst="rect">
            <a:avLst/>
          </a:prstGeom>
          <a:noFill/>
          <a:ln w="0">
            <a:noFill/>
          </a:ln>
        </p:spPr>
        <p:txBody>
          <a:bodyPr lIns="90720" rIns="90720" tIns="45360" bIns="45360">
            <a:noAutofit/>
          </a:bodyPr>
          <a:p>
            <a:pPr>
              <a:lnSpc>
                <a:spcPct val="100000"/>
              </a:lnSpc>
            </a:pPr>
            <a:fld id="{288175CF-3340-45E2-8713-6FE39FF051AE}" type="slidenum">
              <a:rPr b="1" lang="en-US" sz="14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tr-TR" sz="14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Rectangle 7"/>
          <p:cNvSpPr/>
          <p:nvPr/>
        </p:nvSpPr>
        <p:spPr>
          <a:xfrm>
            <a:off x="3927600" y="8758080"/>
            <a:ext cx="3004920" cy="46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720" rIns="90720" tIns="45360" bIns="45360">
            <a:noAutofit/>
          </a:bodyPr>
          <a:p>
            <a:pPr>
              <a:lnSpc>
                <a:spcPct val="100000"/>
              </a:lnSpc>
            </a:pPr>
            <a:fld id="{5C94C4DE-02D4-40B8-AE51-87D264270D1C}" type="slidenum">
              <a:rPr b="0" lang="en-US" sz="1400" spc="-1" strike="noStrike">
                <a:solidFill>
                  <a:srgbClr val="000000"/>
                </a:solidFill>
                <a:latin typeface="Arial"/>
                <a:ea typeface="+mn-ea"/>
              </a:rPr>
              <a:t>16</a:t>
            </a:fld>
            <a:endParaRPr b="0" lang="tr-TR" sz="1400" spc="-1" strike="noStrike">
              <a:latin typeface="Arial"/>
            </a:endParaRPr>
          </a:p>
        </p:txBody>
      </p:sp>
      <p:sp>
        <p:nvSpPr>
          <p:cNvPr id="547" name="PlaceHolder 1"/>
          <p:cNvSpPr>
            <a:spLocks noGrp="1"/>
          </p:cNvSpPr>
          <p:nvPr>
            <p:ph type="sldImg"/>
          </p:nvPr>
        </p:nvSpPr>
        <p:spPr>
          <a:xfrm>
            <a:off x="1166760" y="693720"/>
            <a:ext cx="4605120" cy="3455640"/>
          </a:xfrm>
          <a:prstGeom prst="rect">
            <a:avLst/>
          </a:prstGeom>
        </p:spPr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923760" y="4378320"/>
            <a:ext cx="5086080" cy="4147920"/>
          </a:xfrm>
          <a:prstGeom prst="rect">
            <a:avLst/>
          </a:prstGeom>
        </p:spPr>
        <p:txBody>
          <a:bodyPr lIns="90720" rIns="90720" tIns="45360" bIns="45360">
            <a:noAutofit/>
          </a:bodyPr>
          <a:p>
            <a:endParaRPr b="0" lang="tr-TR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Rectangle 7"/>
          <p:cNvSpPr/>
          <p:nvPr/>
        </p:nvSpPr>
        <p:spPr>
          <a:xfrm>
            <a:off x="3927600" y="8758080"/>
            <a:ext cx="3004920" cy="46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720" rIns="90720" tIns="45360" bIns="45360">
            <a:noAutofit/>
          </a:bodyPr>
          <a:p>
            <a:pPr>
              <a:lnSpc>
                <a:spcPct val="100000"/>
              </a:lnSpc>
            </a:pPr>
            <a:fld id="{7A144900-8C38-47D7-902B-2ACFDD3F3AB0}" type="slidenum">
              <a:rPr b="0" lang="en-US" sz="1400" spc="-1" strike="noStrike">
                <a:solidFill>
                  <a:srgbClr val="000000"/>
                </a:solidFill>
                <a:latin typeface="Arial"/>
                <a:ea typeface="+mn-ea"/>
              </a:rPr>
              <a:t>16</a:t>
            </a:fld>
            <a:endParaRPr b="0" lang="tr-TR" sz="1400" spc="-1" strike="noStrike">
              <a:latin typeface="Arial"/>
            </a:endParaRPr>
          </a:p>
        </p:txBody>
      </p:sp>
      <p:sp>
        <p:nvSpPr>
          <p:cNvPr id="550" name="PlaceHolder 1"/>
          <p:cNvSpPr>
            <a:spLocks noGrp="1"/>
          </p:cNvSpPr>
          <p:nvPr>
            <p:ph type="sldImg"/>
          </p:nvPr>
        </p:nvSpPr>
        <p:spPr>
          <a:xfrm>
            <a:off x="1166760" y="693720"/>
            <a:ext cx="4605120" cy="3455640"/>
          </a:xfrm>
          <a:prstGeom prst="rect">
            <a:avLst/>
          </a:prstGeom>
        </p:spPr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923760" y="4378320"/>
            <a:ext cx="5086080" cy="4147920"/>
          </a:xfrm>
          <a:prstGeom prst="rect">
            <a:avLst/>
          </a:prstGeom>
        </p:spPr>
        <p:txBody>
          <a:bodyPr lIns="90720" rIns="90720" tIns="45360" bIns="45360">
            <a:noAutofit/>
          </a:bodyPr>
          <a:p>
            <a:endParaRPr b="0" lang="tr-TR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tr-T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6"/>
          <p:cNvGrpSpPr/>
          <p:nvPr/>
        </p:nvGrpSpPr>
        <p:grpSpPr>
          <a:xfrm>
            <a:off x="304920" y="838080"/>
            <a:ext cx="8534160" cy="152280"/>
            <a:chOff x="304920" y="838080"/>
            <a:chExt cx="8534160" cy="152280"/>
          </a:xfrm>
        </p:grpSpPr>
        <p:sp>
          <p:nvSpPr>
            <p:cNvPr id="1" name="Rectangle 17"/>
            <p:cNvSpPr/>
            <p:nvPr/>
          </p:nvSpPr>
          <p:spPr>
            <a:xfrm>
              <a:off x="304920" y="838080"/>
              <a:ext cx="8534160" cy="74520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Rectangle 18"/>
            <p:cNvSpPr/>
            <p:nvPr/>
          </p:nvSpPr>
          <p:spPr>
            <a:xfrm>
              <a:off x="304920" y="952560"/>
              <a:ext cx="8534160" cy="37800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80880" y="152280"/>
            <a:ext cx="8280000" cy="533160"/>
          </a:xfrm>
          <a:prstGeom prst="rect">
            <a:avLst/>
          </a:prstGeom>
        </p:spPr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11120" y="1143000"/>
            <a:ext cx="8318160" cy="5181120"/>
          </a:xfrm>
          <a:prstGeom prst="rect">
            <a:avLst/>
          </a:prstGeom>
        </p:spPr>
        <p:txBody>
          <a:bodyPr lIns="90360" rIns="90360" tIns="44280" bIns="44280">
            <a:noAutofit/>
          </a:bodyPr>
          <a:p>
            <a:pPr marL="291960" indent="-29160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914400" indent="-28800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ftr"/>
          </p:nvPr>
        </p:nvSpPr>
        <p:spPr>
          <a:xfrm>
            <a:off x="3048120" y="6356520"/>
            <a:ext cx="31237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263EA81-E220-4712-9549-F1A9CB4547AE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&lt;number&gt;</a:t>
            </a:fld>
            <a:endParaRPr b="0" lang="tr-T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6"/>
          <p:cNvGrpSpPr/>
          <p:nvPr/>
        </p:nvGrpSpPr>
        <p:grpSpPr>
          <a:xfrm>
            <a:off x="304920" y="838080"/>
            <a:ext cx="8534160" cy="152280"/>
            <a:chOff x="304920" y="838080"/>
            <a:chExt cx="8534160" cy="152280"/>
          </a:xfrm>
        </p:grpSpPr>
        <p:sp>
          <p:nvSpPr>
            <p:cNvPr id="45" name="Rectangle 17"/>
            <p:cNvSpPr/>
            <p:nvPr/>
          </p:nvSpPr>
          <p:spPr>
            <a:xfrm>
              <a:off x="304920" y="838080"/>
              <a:ext cx="8534160" cy="74520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Rectangle 18"/>
            <p:cNvSpPr/>
            <p:nvPr/>
          </p:nvSpPr>
          <p:spPr>
            <a:xfrm>
              <a:off x="304920" y="952560"/>
              <a:ext cx="8534160" cy="37800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ftr"/>
          </p:nvPr>
        </p:nvSpPr>
        <p:spPr>
          <a:xfrm>
            <a:off x="3048120" y="6356520"/>
            <a:ext cx="31237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B9168A4-70DA-492A-BCAE-BEEC622FDE7D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&lt;number&gt;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16"/>
          <p:cNvGrpSpPr/>
          <p:nvPr/>
        </p:nvGrpSpPr>
        <p:grpSpPr>
          <a:xfrm>
            <a:off x="304920" y="838080"/>
            <a:ext cx="8534160" cy="152280"/>
            <a:chOff x="304920" y="838080"/>
            <a:chExt cx="8534160" cy="152280"/>
          </a:xfrm>
        </p:grpSpPr>
        <p:sp>
          <p:nvSpPr>
            <p:cNvPr id="89" name="Rectangle 17"/>
            <p:cNvSpPr/>
            <p:nvPr/>
          </p:nvSpPr>
          <p:spPr>
            <a:xfrm>
              <a:off x="304920" y="838080"/>
              <a:ext cx="8534160" cy="74520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Rectangle 18"/>
            <p:cNvSpPr/>
            <p:nvPr/>
          </p:nvSpPr>
          <p:spPr>
            <a:xfrm>
              <a:off x="304920" y="952560"/>
              <a:ext cx="8534160" cy="37800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80880" y="152280"/>
            <a:ext cx="8280000" cy="533160"/>
          </a:xfrm>
          <a:prstGeom prst="rect">
            <a:avLst/>
          </a:prstGeom>
        </p:spPr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ftr"/>
          </p:nvPr>
        </p:nvSpPr>
        <p:spPr>
          <a:xfrm>
            <a:off x="3048120" y="6356520"/>
            <a:ext cx="31237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96B2D7C-E6B9-48F4-A13C-FBC4D3BA9439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&lt;number&gt;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6"/>
          <p:cNvGrpSpPr/>
          <p:nvPr/>
        </p:nvGrpSpPr>
        <p:grpSpPr>
          <a:xfrm>
            <a:off x="304920" y="838080"/>
            <a:ext cx="8534160" cy="152280"/>
            <a:chOff x="304920" y="838080"/>
            <a:chExt cx="8534160" cy="152280"/>
          </a:xfrm>
        </p:grpSpPr>
        <p:sp>
          <p:nvSpPr>
            <p:cNvPr id="133" name="Rectangle 17"/>
            <p:cNvSpPr/>
            <p:nvPr/>
          </p:nvSpPr>
          <p:spPr>
            <a:xfrm>
              <a:off x="304920" y="838080"/>
              <a:ext cx="8534160" cy="74520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Rectangle 18"/>
            <p:cNvSpPr/>
            <p:nvPr/>
          </p:nvSpPr>
          <p:spPr>
            <a:xfrm>
              <a:off x="304920" y="952560"/>
              <a:ext cx="8534160" cy="37800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80880" y="152280"/>
            <a:ext cx="8280000" cy="533160"/>
          </a:xfrm>
          <a:prstGeom prst="rect">
            <a:avLst/>
          </a:prstGeom>
        </p:spPr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11120" y="1143000"/>
            <a:ext cx="4082760" cy="5181120"/>
          </a:xfrm>
          <a:prstGeom prst="rect">
            <a:avLst/>
          </a:prstGeom>
        </p:spPr>
        <p:txBody>
          <a:bodyPr lIns="90360" rIns="90360" tIns="44280" bIns="44280">
            <a:noAutofit/>
          </a:bodyPr>
          <a:p>
            <a:pPr marL="291960" indent="-29160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914400" indent="-28800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46520" y="1143000"/>
            <a:ext cx="4082760" cy="5181120"/>
          </a:xfrm>
          <a:prstGeom prst="rect">
            <a:avLst/>
          </a:prstGeom>
        </p:spPr>
        <p:txBody>
          <a:bodyPr lIns="90360" rIns="90360" tIns="44280" bIns="44280">
            <a:noAutofit/>
          </a:bodyPr>
          <a:p>
            <a:pPr marL="291960" indent="-29160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914400" indent="-28800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ftr"/>
          </p:nvPr>
        </p:nvSpPr>
        <p:spPr>
          <a:xfrm>
            <a:off x="3048120" y="6356520"/>
            <a:ext cx="31237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E9B178F-D3F7-4D4A-9D09-05CA57724165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&lt;number&gt;</a:t>
            </a:fld>
            <a:endParaRPr b="0" lang="tr-T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6"/>
          <p:cNvGrpSpPr/>
          <p:nvPr/>
        </p:nvGrpSpPr>
        <p:grpSpPr>
          <a:xfrm>
            <a:off x="304920" y="838080"/>
            <a:ext cx="8534160" cy="152280"/>
            <a:chOff x="304920" y="838080"/>
            <a:chExt cx="8534160" cy="152280"/>
          </a:xfrm>
        </p:grpSpPr>
        <p:sp>
          <p:nvSpPr>
            <p:cNvPr id="178" name="Rectangle 17"/>
            <p:cNvSpPr/>
            <p:nvPr/>
          </p:nvSpPr>
          <p:spPr>
            <a:xfrm>
              <a:off x="304920" y="838080"/>
              <a:ext cx="8534160" cy="74520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Rectangle 18"/>
            <p:cNvSpPr/>
            <p:nvPr/>
          </p:nvSpPr>
          <p:spPr>
            <a:xfrm>
              <a:off x="304920" y="952560"/>
              <a:ext cx="8534160" cy="37800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380880" y="152280"/>
            <a:ext cx="8280000" cy="533160"/>
          </a:xfrm>
          <a:prstGeom prst="rect">
            <a:avLst/>
          </a:prstGeom>
        </p:spPr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11120" y="1143000"/>
            <a:ext cx="4082760" cy="5181120"/>
          </a:xfrm>
          <a:prstGeom prst="rect">
            <a:avLst/>
          </a:prstGeom>
        </p:spPr>
        <p:txBody>
          <a:bodyPr lIns="90360" rIns="90360" tIns="44280" bIns="44280">
            <a:noAutofit/>
          </a:bodyPr>
          <a:p>
            <a:pPr marL="291960" indent="-29160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914400" indent="-28800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46520" y="1143000"/>
            <a:ext cx="4082760" cy="2514240"/>
          </a:xfrm>
          <a:prstGeom prst="rect">
            <a:avLst/>
          </a:prstGeom>
        </p:spPr>
        <p:txBody>
          <a:bodyPr lIns="90360" rIns="90360" tIns="44280" bIns="44280">
            <a:noAutofit/>
          </a:bodyPr>
          <a:p>
            <a:pPr marL="291960" indent="-29160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914400" indent="-28800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646520" y="3809880"/>
            <a:ext cx="4082760" cy="2514240"/>
          </a:xfrm>
          <a:prstGeom prst="rect">
            <a:avLst/>
          </a:prstGeom>
        </p:spPr>
        <p:txBody>
          <a:bodyPr lIns="90360" rIns="90360" tIns="44280" bIns="44280">
            <a:noAutofit/>
          </a:bodyPr>
          <a:p>
            <a:pPr marL="291960" indent="-29160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914400" indent="-28800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185" name="PlaceHolder 6"/>
          <p:cNvSpPr>
            <a:spLocks noGrp="1"/>
          </p:cNvSpPr>
          <p:nvPr>
            <p:ph type="ftr"/>
          </p:nvPr>
        </p:nvSpPr>
        <p:spPr>
          <a:xfrm>
            <a:off x="3048120" y="6356520"/>
            <a:ext cx="31237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186" name="PlaceHolder 7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50C5796-3A35-4CED-8529-8C6D5D63290E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&lt;number&gt;</a:t>
            </a:fld>
            <a:endParaRPr b="0" lang="tr-T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wmf"/><Relationship Id="rId5" Type="http://schemas.openxmlformats.org/officeDocument/2006/relationships/image" Target="../media/image30.wmf"/><Relationship Id="rId6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wmf"/><Relationship Id="rId2" Type="http://schemas.openxmlformats.org/officeDocument/2006/relationships/image" Target="../media/image32.wmf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image" Target="../media/image34.wmf"/><Relationship Id="rId3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jpeg"/><Relationship Id="rId3" Type="http://schemas.openxmlformats.org/officeDocument/2006/relationships/image" Target="../media/image37.png"/><Relationship Id="rId4" Type="http://schemas.openxmlformats.org/officeDocument/2006/relationships/image" Target="../media/image38.wmf"/><Relationship Id="rId5" Type="http://schemas.openxmlformats.org/officeDocument/2006/relationships/image" Target="../media/image39.wmf"/><Relationship Id="rId6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2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gif"/><Relationship Id="rId6" Type="http://schemas.openxmlformats.org/officeDocument/2006/relationships/image" Target="../media/image6.gif"/><Relationship Id="rId7" Type="http://schemas.openxmlformats.org/officeDocument/2006/relationships/image" Target="../media/image7.wmf"/><Relationship Id="rId8" Type="http://schemas.openxmlformats.org/officeDocument/2006/relationships/image" Target="../media/image8.wmf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5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gif"/><Relationship Id="rId2" Type="http://schemas.openxmlformats.org/officeDocument/2006/relationships/image" Target="../media/image14.gif"/><Relationship Id="rId3" Type="http://schemas.openxmlformats.org/officeDocument/2006/relationships/image" Target="../media/image15.wmf"/><Relationship Id="rId4" Type="http://schemas.openxmlformats.org/officeDocument/2006/relationships/image" Target="../media/image16.wm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jpeg"/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1026"/>
          <p:cNvSpPr txBox="1"/>
          <p:nvPr/>
        </p:nvSpPr>
        <p:spPr>
          <a:xfrm>
            <a:off x="228600" y="-152280"/>
            <a:ext cx="8762760" cy="83772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Autofit/>
          </a:bodyPr>
          <a:p>
            <a:pPr algn="ctr"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Data Mining: Introduction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Rectangle 1027"/>
          <p:cNvSpPr/>
          <p:nvPr/>
        </p:nvSpPr>
        <p:spPr>
          <a:xfrm>
            <a:off x="380880" y="1648080"/>
            <a:ext cx="8152920" cy="441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Lecture Notes for Chapter 1</a:t>
            </a:r>
            <a:endParaRPr b="0" lang="tr-TR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tr-TR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Introduction to Data Mining, 2</a:t>
            </a:r>
            <a:r>
              <a:rPr b="0" lang="en-US" sz="3200" spc="-1" strike="noStrike" baseline="30000">
                <a:solidFill>
                  <a:srgbClr val="000000"/>
                </a:solidFill>
                <a:latin typeface="Arial"/>
              </a:rPr>
              <a:t>nd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Edition</a:t>
            </a:r>
            <a:endParaRPr b="0" lang="tr-TR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by</a:t>
            </a:r>
            <a:endParaRPr b="0" lang="tr-TR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Tan, Steinbach, Karpatne, Kumar</a:t>
            </a:r>
            <a:endParaRPr b="0" lang="tr-T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tr-T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tr-T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tr-T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tr-T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tr-T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tr-T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tr-TR" sz="2800" spc="-1" strike="noStrike">
              <a:latin typeface="Arial"/>
            </a:endParaRPr>
          </a:p>
        </p:txBody>
      </p:sp>
      <p:sp>
        <p:nvSpPr>
          <p:cNvPr id="231" name="Slide Number Placeholder 6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8E6094E-962C-492F-9379-AE2B5B103B0B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&lt;number&gt;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232" name="Footer Placeholder 7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233" name="Date Placeholder 1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5"/>
          <p:cNvGrpSpPr/>
          <p:nvPr/>
        </p:nvGrpSpPr>
        <p:grpSpPr>
          <a:xfrm>
            <a:off x="152280" y="1143000"/>
            <a:ext cx="1600200" cy="1294920"/>
            <a:chOff x="152280" y="1143000"/>
            <a:chExt cx="1600200" cy="1294920"/>
          </a:xfrm>
        </p:grpSpPr>
        <p:sp>
          <p:nvSpPr>
            <p:cNvPr id="316" name="Line 6"/>
            <p:cNvSpPr/>
            <p:nvPr/>
          </p:nvSpPr>
          <p:spPr>
            <a:xfrm>
              <a:off x="632160" y="1143000"/>
              <a:ext cx="360" cy="88452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Line 7"/>
            <p:cNvSpPr/>
            <p:nvPr/>
          </p:nvSpPr>
          <p:spPr>
            <a:xfrm>
              <a:off x="632160" y="2027520"/>
              <a:ext cx="112032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Freeform 8"/>
            <p:cNvSpPr/>
            <p:nvPr/>
          </p:nvSpPr>
          <p:spPr>
            <a:xfrm>
              <a:off x="207360" y="2027520"/>
              <a:ext cx="424800" cy="410400"/>
            </a:xfrm>
            <a:custGeom>
              <a:avLst/>
              <a:gdLst/>
              <a:ahLst/>
              <a:rect l="l" t="t" r="r" b="b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AutoShape 9"/>
            <p:cNvSpPr/>
            <p:nvPr/>
          </p:nvSpPr>
          <p:spPr>
            <a:xfrm>
              <a:off x="1072440" y="140112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AutoShape 10"/>
            <p:cNvSpPr/>
            <p:nvPr/>
          </p:nvSpPr>
          <p:spPr>
            <a:xfrm>
              <a:off x="1192680" y="140112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AutoShape 11"/>
            <p:cNvSpPr/>
            <p:nvPr/>
          </p:nvSpPr>
          <p:spPr>
            <a:xfrm>
              <a:off x="1152360" y="129060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AutoShape 12"/>
            <p:cNvSpPr/>
            <p:nvPr/>
          </p:nvSpPr>
          <p:spPr>
            <a:xfrm>
              <a:off x="1152360" y="151164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AutoShape 13"/>
            <p:cNvSpPr/>
            <p:nvPr/>
          </p:nvSpPr>
          <p:spPr>
            <a:xfrm>
              <a:off x="1352520" y="140112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AutoShape 14"/>
            <p:cNvSpPr/>
            <p:nvPr/>
          </p:nvSpPr>
          <p:spPr>
            <a:xfrm>
              <a:off x="1272600" y="132732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AutoShape 15"/>
            <p:cNvSpPr/>
            <p:nvPr/>
          </p:nvSpPr>
          <p:spPr>
            <a:xfrm>
              <a:off x="992520" y="129060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AutoShape 16"/>
            <p:cNvSpPr/>
            <p:nvPr/>
          </p:nvSpPr>
          <p:spPr>
            <a:xfrm>
              <a:off x="1272600" y="147456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AutoShape 17"/>
            <p:cNvSpPr/>
            <p:nvPr/>
          </p:nvSpPr>
          <p:spPr>
            <a:xfrm>
              <a:off x="992520" y="147456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AutoShape 18"/>
            <p:cNvSpPr/>
            <p:nvPr/>
          </p:nvSpPr>
          <p:spPr>
            <a:xfrm>
              <a:off x="152280" y="169596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AutoShape 19"/>
            <p:cNvSpPr/>
            <p:nvPr/>
          </p:nvSpPr>
          <p:spPr>
            <a:xfrm>
              <a:off x="272520" y="173268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AutoShape 20"/>
            <p:cNvSpPr/>
            <p:nvPr/>
          </p:nvSpPr>
          <p:spPr>
            <a:xfrm>
              <a:off x="272520" y="184320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AutoShape 21"/>
            <p:cNvSpPr/>
            <p:nvPr/>
          </p:nvSpPr>
          <p:spPr>
            <a:xfrm>
              <a:off x="392400" y="173268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AutoShape 22"/>
            <p:cNvSpPr/>
            <p:nvPr/>
          </p:nvSpPr>
          <p:spPr>
            <a:xfrm>
              <a:off x="312480" y="162216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AutoShape 23"/>
            <p:cNvSpPr/>
            <p:nvPr/>
          </p:nvSpPr>
          <p:spPr>
            <a:xfrm>
              <a:off x="392400" y="184320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AutoShape 24"/>
            <p:cNvSpPr/>
            <p:nvPr/>
          </p:nvSpPr>
          <p:spPr>
            <a:xfrm>
              <a:off x="152280" y="180648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AutoShape 25"/>
            <p:cNvSpPr/>
            <p:nvPr/>
          </p:nvSpPr>
          <p:spPr>
            <a:xfrm>
              <a:off x="1272600" y="191700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AutoShape 26"/>
            <p:cNvSpPr/>
            <p:nvPr/>
          </p:nvSpPr>
          <p:spPr>
            <a:xfrm>
              <a:off x="1512720" y="195372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AutoShape 27"/>
            <p:cNvSpPr/>
            <p:nvPr/>
          </p:nvSpPr>
          <p:spPr>
            <a:xfrm>
              <a:off x="1392480" y="202752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AutoShape 28"/>
            <p:cNvSpPr/>
            <p:nvPr/>
          </p:nvSpPr>
          <p:spPr>
            <a:xfrm>
              <a:off x="1272600" y="210132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AutoShape 29"/>
            <p:cNvSpPr/>
            <p:nvPr/>
          </p:nvSpPr>
          <p:spPr>
            <a:xfrm>
              <a:off x="1432440" y="210132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AutoShape 30"/>
            <p:cNvSpPr/>
            <p:nvPr/>
          </p:nvSpPr>
          <p:spPr>
            <a:xfrm flipV="1">
              <a:off x="1272600" y="199080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AutoShape 31"/>
            <p:cNvSpPr/>
            <p:nvPr/>
          </p:nvSpPr>
          <p:spPr>
            <a:xfrm>
              <a:off x="1432440" y="1880280"/>
              <a:ext cx="79560" cy="73440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2" name="Line 32"/>
          <p:cNvSpPr/>
          <p:nvPr/>
        </p:nvSpPr>
        <p:spPr>
          <a:xfrm flipV="1">
            <a:off x="4495680" y="2361960"/>
            <a:ext cx="1828800" cy="1295640"/>
          </a:xfrm>
          <a:prstGeom prst="line">
            <a:avLst/>
          </a:prstGeom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Line 33"/>
          <p:cNvSpPr/>
          <p:nvPr/>
        </p:nvSpPr>
        <p:spPr>
          <a:xfrm>
            <a:off x="914400" y="2209680"/>
            <a:ext cx="2133360" cy="990720"/>
          </a:xfrm>
          <a:prstGeom prst="line">
            <a:avLst/>
          </a:prstGeom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Line 34"/>
          <p:cNvSpPr/>
          <p:nvPr/>
        </p:nvSpPr>
        <p:spPr>
          <a:xfrm flipV="1">
            <a:off x="1600200" y="4343400"/>
            <a:ext cx="1523880" cy="761760"/>
          </a:xfrm>
          <a:prstGeom prst="line">
            <a:avLst/>
          </a:prstGeom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Line 35"/>
          <p:cNvSpPr/>
          <p:nvPr/>
        </p:nvSpPr>
        <p:spPr>
          <a:xfrm>
            <a:off x="4495680" y="4190760"/>
            <a:ext cx="1600200" cy="990720"/>
          </a:xfrm>
          <a:prstGeom prst="line">
            <a:avLst/>
          </a:prstGeom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Text Box 36"/>
          <p:cNvSpPr/>
          <p:nvPr/>
        </p:nvSpPr>
        <p:spPr>
          <a:xfrm rot="19440000">
            <a:off x="4014360" y="3012840"/>
            <a:ext cx="277956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720"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006600"/>
                </a:solidFill>
                <a:latin typeface="Arial"/>
              </a:rPr>
              <a:t>Predictive Modeling</a:t>
            </a:r>
            <a:endParaRPr b="0" lang="tr-TR" sz="1600" spc="-1" strike="noStrike">
              <a:latin typeface="Arial"/>
            </a:endParaRPr>
          </a:p>
        </p:txBody>
      </p:sp>
      <p:sp>
        <p:nvSpPr>
          <p:cNvPr id="347" name="Text Box 37"/>
          <p:cNvSpPr/>
          <p:nvPr/>
        </p:nvSpPr>
        <p:spPr>
          <a:xfrm rot="1500000">
            <a:off x="1292040" y="2514960"/>
            <a:ext cx="186660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720"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006600"/>
                </a:solidFill>
                <a:latin typeface="Arial"/>
              </a:rPr>
              <a:t>Clustering</a:t>
            </a:r>
            <a:endParaRPr b="0" lang="tr-TR" sz="1600" spc="-1" strike="noStrike">
              <a:latin typeface="Arial"/>
            </a:endParaRPr>
          </a:p>
        </p:txBody>
      </p:sp>
      <p:sp>
        <p:nvSpPr>
          <p:cNvPr id="348" name="Text Box 38"/>
          <p:cNvSpPr/>
          <p:nvPr/>
        </p:nvSpPr>
        <p:spPr>
          <a:xfrm rot="20040000">
            <a:off x="1670760" y="4335120"/>
            <a:ext cx="1363320" cy="96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20000"/>
              </a:lnSpc>
              <a:spcBef>
                <a:spcPts val="320"/>
              </a:spcBef>
            </a:pPr>
            <a:r>
              <a:rPr b="1" lang="en-US" sz="1600" spc="-1" strike="noStrike">
                <a:solidFill>
                  <a:srgbClr val="006600"/>
                </a:solidFill>
                <a:latin typeface="Arial"/>
              </a:rPr>
              <a:t>Association </a:t>
            </a:r>
            <a:br/>
            <a:r>
              <a:rPr b="1" lang="en-US" sz="1600" spc="-1" strike="noStrike">
                <a:solidFill>
                  <a:srgbClr val="006600"/>
                </a:solidFill>
                <a:latin typeface="Arial"/>
              </a:rPr>
              <a:t>Rules</a:t>
            </a:r>
            <a:endParaRPr b="0" lang="tr-TR" sz="1600" spc="-1" strike="noStrike">
              <a:latin typeface="Arial"/>
            </a:endParaRPr>
          </a:p>
        </p:txBody>
      </p:sp>
      <p:sp>
        <p:nvSpPr>
          <p:cNvPr id="349" name="Text Box 39"/>
          <p:cNvSpPr/>
          <p:nvPr/>
        </p:nvSpPr>
        <p:spPr>
          <a:xfrm rot="1920000">
            <a:off x="4645800" y="4266720"/>
            <a:ext cx="11030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b="1" lang="en-US" sz="1600" spc="-1" strike="noStrike">
                <a:solidFill>
                  <a:srgbClr val="006600"/>
                </a:solidFill>
                <a:latin typeface="Arial"/>
              </a:rPr>
              <a:t>Anomaly </a:t>
            </a:r>
            <a:br/>
            <a:r>
              <a:rPr b="1" lang="en-US" sz="1600" spc="-1" strike="noStrike">
                <a:solidFill>
                  <a:srgbClr val="006600"/>
                </a:solidFill>
                <a:latin typeface="Arial"/>
              </a:rPr>
              <a:t>Detection</a:t>
            </a:r>
            <a:endParaRPr b="0" lang="tr-TR" sz="1600" spc="-1" strike="noStrike">
              <a:latin typeface="Arial"/>
            </a:endParaRPr>
          </a:p>
        </p:txBody>
      </p:sp>
      <p:pic>
        <p:nvPicPr>
          <p:cNvPr id="350" name="Picture 40" descr="fd01226_"/>
          <p:cNvPicPr/>
          <p:nvPr/>
        </p:nvPicPr>
        <p:blipFill>
          <a:blip r:embed="rId1"/>
          <a:stretch/>
        </p:blipFill>
        <p:spPr>
          <a:xfrm>
            <a:off x="228600" y="5438880"/>
            <a:ext cx="569520" cy="809280"/>
          </a:xfrm>
          <a:prstGeom prst="rect">
            <a:avLst/>
          </a:prstGeom>
          <a:ln w="0">
            <a:noFill/>
          </a:ln>
        </p:spPr>
      </p:pic>
      <p:sp>
        <p:nvSpPr>
          <p:cNvPr id="351" name="Rectangle 41"/>
          <p:cNvSpPr/>
          <p:nvPr/>
        </p:nvSpPr>
        <p:spPr>
          <a:xfrm>
            <a:off x="304920" y="5667480"/>
            <a:ext cx="4791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cc0000"/>
                </a:solidFill>
                <a:latin typeface="Tahoma"/>
              </a:rPr>
              <a:t>Milk</a:t>
            </a:r>
            <a:endParaRPr b="0" lang="tr-TR" sz="1800" spc="-1" strike="noStrike">
              <a:latin typeface="Arial"/>
            </a:endParaRPr>
          </a:p>
        </p:txBody>
      </p:sp>
      <p:sp>
        <p:nvSpPr>
          <p:cNvPr id="352" name="Text Box 42"/>
          <p:cNvSpPr/>
          <p:nvPr/>
        </p:nvSpPr>
        <p:spPr>
          <a:xfrm>
            <a:off x="3200400" y="2286000"/>
            <a:ext cx="114264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Text Box 43"/>
          <p:cNvSpPr/>
          <p:nvPr/>
        </p:nvSpPr>
        <p:spPr>
          <a:xfrm>
            <a:off x="3352680" y="2209680"/>
            <a:ext cx="99036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Data</a:t>
            </a:r>
            <a:endParaRPr b="0" lang="tr-TR" sz="2800" spc="-1" strike="noStrike">
              <a:latin typeface="Arial"/>
            </a:endParaRPr>
          </a:p>
        </p:txBody>
      </p:sp>
      <p:pic>
        <p:nvPicPr>
          <p:cNvPr id="354" name="Picture 44" descr=""/>
          <p:cNvPicPr/>
          <p:nvPr/>
        </p:nvPicPr>
        <p:blipFill>
          <a:blip r:embed="rId2"/>
          <a:srcRect l="9062" t="0" r="63649" b="34043"/>
          <a:stretch/>
        </p:blipFill>
        <p:spPr>
          <a:xfrm>
            <a:off x="1523880" y="5257800"/>
            <a:ext cx="1361880" cy="1109160"/>
          </a:xfrm>
          <a:prstGeom prst="rect">
            <a:avLst/>
          </a:prstGeom>
          <a:ln w="0">
            <a:noFill/>
          </a:ln>
        </p:spPr>
      </p:pic>
      <p:sp>
        <p:nvSpPr>
          <p:cNvPr id="355" name="Line 45"/>
          <p:cNvSpPr/>
          <p:nvPr/>
        </p:nvSpPr>
        <p:spPr>
          <a:xfrm>
            <a:off x="914400" y="5895720"/>
            <a:ext cx="533160" cy="360"/>
          </a:xfrm>
          <a:prstGeom prst="line">
            <a:avLst/>
          </a:prstGeom>
          <a:ln w="3810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56" name="Group 46"/>
          <p:cNvGrpSpPr/>
          <p:nvPr/>
        </p:nvGrpSpPr>
        <p:grpSpPr>
          <a:xfrm>
            <a:off x="5791320" y="3429000"/>
            <a:ext cx="3352320" cy="2971440"/>
            <a:chOff x="5791320" y="3429000"/>
            <a:chExt cx="3352320" cy="2971440"/>
          </a:xfrm>
        </p:grpSpPr>
        <p:pic>
          <p:nvPicPr>
            <p:cNvPr id="357" name="Picture 47" descr=""/>
            <p:cNvPicPr/>
            <p:nvPr/>
          </p:nvPicPr>
          <p:blipFill>
            <a:blip r:embed="rId3"/>
            <a:stretch/>
          </p:blipFill>
          <p:spPr>
            <a:xfrm>
              <a:off x="5791320" y="3429000"/>
              <a:ext cx="3352320" cy="2971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8" name="Oval 48"/>
            <p:cNvSpPr/>
            <p:nvPr/>
          </p:nvSpPr>
          <p:spPr>
            <a:xfrm>
              <a:off x="5978520" y="4243320"/>
              <a:ext cx="136080" cy="132840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Oval 49"/>
            <p:cNvSpPr/>
            <p:nvPr/>
          </p:nvSpPr>
          <p:spPr>
            <a:xfrm>
              <a:off x="6202440" y="4660920"/>
              <a:ext cx="136080" cy="132840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Oval 50"/>
            <p:cNvSpPr/>
            <p:nvPr/>
          </p:nvSpPr>
          <p:spPr>
            <a:xfrm>
              <a:off x="8908920" y="5688000"/>
              <a:ext cx="136080" cy="134640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Oval 51"/>
            <p:cNvSpPr/>
            <p:nvPr/>
          </p:nvSpPr>
          <p:spPr>
            <a:xfrm>
              <a:off x="6856560" y="5792760"/>
              <a:ext cx="136080" cy="132840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Rectangle 52"/>
            <p:cNvSpPr/>
            <p:nvPr/>
          </p:nvSpPr>
          <p:spPr>
            <a:xfrm>
              <a:off x="7848720" y="4419720"/>
              <a:ext cx="304560" cy="38052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Rectangle 53"/>
            <p:cNvSpPr/>
            <p:nvPr/>
          </p:nvSpPr>
          <p:spPr>
            <a:xfrm>
              <a:off x="6172200" y="4495680"/>
              <a:ext cx="304560" cy="38052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4" name="Rectangle 54"/>
          <p:cNvSpPr/>
          <p:nvPr/>
        </p:nvSpPr>
        <p:spPr>
          <a:xfrm>
            <a:off x="380880" y="152280"/>
            <a:ext cx="8280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Data Mining Tasks …</a:t>
            </a:r>
            <a:endParaRPr b="0" lang="tr-TR" sz="3200" spc="-1" strike="noStrike">
              <a:latin typeface="Arial"/>
            </a:endParaRPr>
          </a:p>
        </p:txBody>
      </p:sp>
      <p:sp>
        <p:nvSpPr>
          <p:cNvPr id="365" name="Slide Number Placeholder 56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686E4C0-CA79-4F24-B7A1-B320885527C2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&lt;number&gt;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366" name="Footer Placeholder 57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367" name="Date Placeholder 5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4"/>
          <a:stretch/>
        </p:blipFill>
        <p:spPr>
          <a:xfrm>
            <a:off x="5562720" y="1066680"/>
            <a:ext cx="3225960" cy="1816200"/>
          </a:xfrm>
          <a:prstGeom prst="rect">
            <a:avLst/>
          </a:prstGeom>
          <a:ln w="0">
            <a:noFill/>
          </a:ln>
        </p:spPr>
      </p:pic>
      <p:pic>
        <p:nvPicPr>
          <p:cNvPr id="369" name="" descr=""/>
          <p:cNvPicPr/>
          <p:nvPr/>
        </p:nvPicPr>
        <p:blipFill>
          <a:blip r:embed="rId5"/>
          <a:stretch/>
        </p:blipFill>
        <p:spPr>
          <a:xfrm>
            <a:off x="3060720" y="2666880"/>
            <a:ext cx="1473120" cy="228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3"/>
          <p:cNvSpPr txBox="1"/>
          <p:nvPr/>
        </p:nvSpPr>
        <p:spPr>
          <a:xfrm>
            <a:off x="411120" y="990720"/>
            <a:ext cx="8318160" cy="53337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>
            <a:noAutofit/>
          </a:bodyPr>
          <a:p>
            <a:pPr marL="343080" indent="-342720">
              <a:lnSpc>
                <a:spcPct val="9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Find a model  for class attribute as a function of the values of other attributes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81"/>
              </a:spcBef>
              <a:spcAft>
                <a:spcPts val="400"/>
              </a:spcAf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81"/>
              </a:spcBef>
              <a:spcAft>
                <a:spcPts val="400"/>
              </a:spcAf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81"/>
              </a:spcBef>
              <a:spcAft>
                <a:spcPts val="400"/>
              </a:spcAf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81"/>
              </a:spcBef>
              <a:spcAft>
                <a:spcPts val="400"/>
              </a:spcAf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81"/>
              </a:spcBef>
              <a:spcAft>
                <a:spcPts val="400"/>
              </a:spcAf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Text Box 5"/>
          <p:cNvSpPr/>
          <p:nvPr/>
        </p:nvSpPr>
        <p:spPr>
          <a:xfrm>
            <a:off x="5943600" y="1600200"/>
            <a:ext cx="30477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>
            <a:spAutoFit/>
          </a:bodyPr>
          <a:p>
            <a:pPr algn="ctr">
              <a:lnSpc>
                <a:spcPct val="100000"/>
              </a:lnSpc>
              <a:spcBef>
                <a:spcPts val="901"/>
              </a:spcBef>
            </a:pPr>
            <a:r>
              <a:rPr b="1" lang="en-US" sz="1800" spc="-1" strike="noStrike">
                <a:solidFill>
                  <a:srgbClr val="ff0000"/>
                </a:solidFill>
                <a:latin typeface="Arial"/>
              </a:rPr>
              <a:t>Model for predicting credit worthiness</a:t>
            </a:r>
            <a:endParaRPr b="0" lang="tr-TR" sz="1800" spc="-1" strike="noStrike">
              <a:latin typeface="Arial"/>
            </a:endParaRPr>
          </a:p>
        </p:txBody>
      </p:sp>
      <p:sp>
        <p:nvSpPr>
          <p:cNvPr id="372" name="Text Box 6"/>
          <p:cNvSpPr/>
          <p:nvPr/>
        </p:nvSpPr>
        <p:spPr>
          <a:xfrm>
            <a:off x="3733920" y="2381400"/>
            <a:ext cx="99036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2a8487"/>
                </a:solidFill>
                <a:latin typeface="Arial"/>
              </a:rPr>
              <a:t>Class</a:t>
            </a:r>
            <a:endParaRPr b="0" lang="tr-TR" sz="2000" spc="-1" strike="noStrike">
              <a:latin typeface="Arial"/>
            </a:endParaRPr>
          </a:p>
        </p:txBody>
      </p:sp>
      <p:sp>
        <p:nvSpPr>
          <p:cNvPr id="373" name="Rectangle 8"/>
          <p:cNvSpPr/>
          <p:nvPr/>
        </p:nvSpPr>
        <p:spPr>
          <a:xfrm>
            <a:off x="380880" y="152280"/>
            <a:ext cx="8280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Predictive Modeling: Classification</a:t>
            </a:r>
            <a:endParaRPr b="0" lang="tr-TR" sz="3200" spc="-1" strike="noStrike">
              <a:latin typeface="Arial"/>
            </a:endParaRPr>
          </a:p>
        </p:txBody>
      </p:sp>
      <p:sp>
        <p:nvSpPr>
          <p:cNvPr id="374" name="Slide Number Placeholder 10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6FE299B-F555-4128-A264-923C79EEE698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&lt;number&gt;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375" name="Footer Placeholder 11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376" name="Date Placeholder 5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  <p:pic>
        <p:nvPicPr>
          <p:cNvPr id="377" name="" descr=""/>
          <p:cNvPicPr/>
          <p:nvPr/>
        </p:nvPicPr>
        <p:blipFill>
          <a:blip r:embed="rId1"/>
          <a:stretch/>
        </p:blipFill>
        <p:spPr>
          <a:xfrm>
            <a:off x="228600" y="2755800"/>
            <a:ext cx="4432320" cy="1955880"/>
          </a:xfrm>
          <a:prstGeom prst="rect">
            <a:avLst/>
          </a:prstGeom>
          <a:ln w="0">
            <a:noFill/>
          </a:ln>
        </p:spPr>
      </p:pic>
      <p:pic>
        <p:nvPicPr>
          <p:cNvPr id="378" name="" descr=""/>
          <p:cNvPicPr/>
          <p:nvPr/>
        </p:nvPicPr>
        <p:blipFill>
          <a:blip r:embed="rId2"/>
          <a:stretch/>
        </p:blipFill>
        <p:spPr>
          <a:xfrm>
            <a:off x="4952880" y="2260440"/>
            <a:ext cx="4114800" cy="412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ctangle 2"/>
          <p:cNvSpPr txBox="1"/>
          <p:nvPr/>
        </p:nvSpPr>
        <p:spPr>
          <a:xfrm>
            <a:off x="380880" y="152280"/>
            <a:ext cx="8280000" cy="5331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Classification Example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Text Box 4"/>
          <p:cNvSpPr/>
          <p:nvPr/>
        </p:nvSpPr>
        <p:spPr>
          <a:xfrm rot="19183200">
            <a:off x="497880" y="1690920"/>
            <a:ext cx="193536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720"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006600"/>
                </a:solidFill>
                <a:latin typeface="Arial"/>
              </a:rPr>
              <a:t>categorical</a:t>
            </a:r>
            <a:endParaRPr b="0" lang="tr-TR" sz="1600" spc="-1" strike="noStrike">
              <a:latin typeface="Arial"/>
            </a:endParaRPr>
          </a:p>
        </p:txBody>
      </p:sp>
      <p:sp>
        <p:nvSpPr>
          <p:cNvPr id="381" name="Text Box 5"/>
          <p:cNvSpPr/>
          <p:nvPr/>
        </p:nvSpPr>
        <p:spPr>
          <a:xfrm rot="19183200">
            <a:off x="1406160" y="1690920"/>
            <a:ext cx="193536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720"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006600"/>
                </a:solidFill>
                <a:latin typeface="Arial"/>
              </a:rPr>
              <a:t>categorical</a:t>
            </a:r>
            <a:endParaRPr b="0" lang="tr-TR" sz="1600" spc="-1" strike="noStrike">
              <a:latin typeface="Arial"/>
            </a:endParaRPr>
          </a:p>
        </p:txBody>
      </p:sp>
      <p:sp>
        <p:nvSpPr>
          <p:cNvPr id="382" name="Text Box 6"/>
          <p:cNvSpPr/>
          <p:nvPr/>
        </p:nvSpPr>
        <p:spPr>
          <a:xfrm rot="19183200">
            <a:off x="2301480" y="1668600"/>
            <a:ext cx="200088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720"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006600"/>
                </a:solidFill>
                <a:latin typeface="Arial"/>
              </a:rPr>
              <a:t>quantitative</a:t>
            </a:r>
            <a:endParaRPr b="0" lang="tr-TR" sz="1600" spc="-1" strike="noStrike">
              <a:latin typeface="Arial"/>
            </a:endParaRPr>
          </a:p>
        </p:txBody>
      </p:sp>
      <p:sp>
        <p:nvSpPr>
          <p:cNvPr id="383" name="Text Box 7"/>
          <p:cNvSpPr/>
          <p:nvPr/>
        </p:nvSpPr>
        <p:spPr>
          <a:xfrm rot="19183200">
            <a:off x="3309840" y="1873440"/>
            <a:ext cx="137304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720" algn="ctr"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006600"/>
                </a:solidFill>
                <a:latin typeface="Arial"/>
              </a:rPr>
              <a:t>class</a:t>
            </a:r>
            <a:endParaRPr b="0" lang="tr-TR" sz="1600" spc="-1" strike="noStrike">
              <a:latin typeface="Arial"/>
            </a:endParaRPr>
          </a:p>
        </p:txBody>
      </p:sp>
      <p:grpSp>
        <p:nvGrpSpPr>
          <p:cNvPr id="384" name="Group 9"/>
          <p:cNvGrpSpPr/>
          <p:nvPr/>
        </p:nvGrpSpPr>
        <p:grpSpPr>
          <a:xfrm>
            <a:off x="7585920" y="3948120"/>
            <a:ext cx="1218960" cy="685440"/>
            <a:chOff x="7585920" y="3948120"/>
            <a:chExt cx="1218960" cy="685440"/>
          </a:xfrm>
        </p:grpSpPr>
        <p:sp>
          <p:nvSpPr>
            <p:cNvPr id="385" name="AutoShape 10"/>
            <p:cNvSpPr/>
            <p:nvPr/>
          </p:nvSpPr>
          <p:spPr>
            <a:xfrm>
              <a:off x="7696080" y="3948120"/>
              <a:ext cx="990360" cy="685440"/>
            </a:xfrm>
            <a:prstGeom prst="can">
              <a:avLst>
                <a:gd name="adj" fmla="val 25000"/>
              </a:avLst>
            </a:prstGeom>
            <a:solidFill>
              <a:srgbClr val="ccccff"/>
            </a:solidFill>
            <a:ln w="12700">
              <a:solidFill>
                <a:srgbClr val="0000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6" name="Text Box 11"/>
            <p:cNvSpPr/>
            <p:nvPr/>
          </p:nvSpPr>
          <p:spPr>
            <a:xfrm>
              <a:off x="7585920" y="4138560"/>
              <a:ext cx="1218960" cy="466560"/>
            </a:xfrm>
            <a:prstGeom prst="rect">
              <a:avLst/>
            </a:prstGeom>
            <a:solidFill>
              <a:srgbClr val="cc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720" algn="ctr">
                <a:lnSpc>
                  <a:spcPct val="80000"/>
                </a:lnSpc>
                <a:spcBef>
                  <a:spcPts val="281"/>
                </a:spcBef>
                <a:tabLst>
                  <a:tab algn="l" pos="0"/>
                </a:tabLst>
              </a:pPr>
              <a:r>
                <a:rPr b="1" lang="en-US" sz="1400" spc="-1" strike="noStrike">
                  <a:solidFill>
                    <a:srgbClr val="0000cc"/>
                  </a:solidFill>
                  <a:latin typeface="Arial"/>
                </a:rPr>
                <a:t>Test</a:t>
              </a:r>
              <a:endParaRPr b="0" lang="tr-TR" sz="1400" spc="-1" strike="noStrike">
                <a:latin typeface="Arial"/>
              </a:endParaRPr>
            </a:p>
            <a:p>
              <a:pPr marL="343080" indent="-342720" algn="ctr">
                <a:lnSpc>
                  <a:spcPct val="80000"/>
                </a:lnSpc>
                <a:spcBef>
                  <a:spcPts val="281"/>
                </a:spcBef>
                <a:tabLst>
                  <a:tab algn="l" pos="0"/>
                </a:tabLst>
              </a:pPr>
              <a:r>
                <a:rPr b="1" lang="en-US" sz="1400" spc="-1" strike="noStrike">
                  <a:solidFill>
                    <a:srgbClr val="0000cc"/>
                  </a:solidFill>
                  <a:latin typeface="Arial"/>
                </a:rPr>
                <a:t>Set</a:t>
              </a:r>
              <a:endParaRPr b="0" lang="tr-TR" sz="1400" spc="-1" strike="noStrike">
                <a:latin typeface="Arial"/>
              </a:endParaRPr>
            </a:p>
          </p:txBody>
        </p:sp>
      </p:grpSp>
      <p:sp>
        <p:nvSpPr>
          <p:cNvPr id="387" name="AutoShape 12"/>
          <p:cNvSpPr/>
          <p:nvPr/>
        </p:nvSpPr>
        <p:spPr>
          <a:xfrm>
            <a:off x="3886200" y="5091120"/>
            <a:ext cx="990360" cy="685440"/>
          </a:xfrm>
          <a:prstGeom prst="can">
            <a:avLst>
              <a:gd name="adj" fmla="val 25056"/>
            </a:avLst>
          </a:prstGeom>
          <a:solidFill>
            <a:schemeClr val="accent2"/>
          </a:solidFill>
          <a:ln w="1270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Text Box 13"/>
          <p:cNvSpPr/>
          <p:nvPr/>
        </p:nvSpPr>
        <p:spPr>
          <a:xfrm>
            <a:off x="3552840" y="5238720"/>
            <a:ext cx="170964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720" algn="ctr">
              <a:lnSpc>
                <a:spcPct val="8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006b61"/>
                </a:solidFill>
                <a:latin typeface="Arial"/>
              </a:rPr>
              <a:t>Training </a:t>
            </a:r>
            <a:endParaRPr b="0" lang="tr-TR" sz="1600" spc="-1" strike="noStrike">
              <a:latin typeface="Arial"/>
            </a:endParaRPr>
          </a:p>
          <a:p>
            <a:pPr marL="343080" indent="-342720" algn="ctr">
              <a:lnSpc>
                <a:spcPct val="80000"/>
              </a:lnSpc>
              <a:spcBef>
                <a:spcPts val="320"/>
              </a:spcBef>
              <a:tabLst>
                <a:tab algn="l" pos="0"/>
              </a:tabLst>
            </a:pPr>
            <a:r>
              <a:rPr b="1" lang="en-US" sz="1600" spc="-1" strike="noStrike">
                <a:solidFill>
                  <a:srgbClr val="006b61"/>
                </a:solidFill>
                <a:latin typeface="Arial"/>
              </a:rPr>
              <a:t>Set</a:t>
            </a:r>
            <a:endParaRPr b="0" lang="tr-TR" sz="1600" spc="-1" strike="noStrike">
              <a:latin typeface="Arial"/>
            </a:endParaRPr>
          </a:p>
        </p:txBody>
      </p:sp>
      <p:grpSp>
        <p:nvGrpSpPr>
          <p:cNvPr id="389" name="Group 14"/>
          <p:cNvGrpSpPr/>
          <p:nvPr/>
        </p:nvGrpSpPr>
        <p:grpSpPr>
          <a:xfrm>
            <a:off x="7349040" y="5086440"/>
            <a:ext cx="1599840" cy="690120"/>
            <a:chOff x="7349040" y="5086440"/>
            <a:chExt cx="1599840" cy="690120"/>
          </a:xfrm>
        </p:grpSpPr>
        <p:sp>
          <p:nvSpPr>
            <p:cNvPr id="390" name="AutoShape 15"/>
            <p:cNvSpPr/>
            <p:nvPr/>
          </p:nvSpPr>
          <p:spPr>
            <a:xfrm>
              <a:off x="7637400" y="5086440"/>
              <a:ext cx="1125000" cy="690120"/>
            </a:xfrm>
            <a:prstGeom prst="flowChartMultidocument">
              <a:avLst/>
            </a:prstGeom>
            <a:solidFill>
              <a:srgbClr val="00e0cb"/>
            </a:solidFill>
            <a:ln w="12700">
              <a:solidFill>
                <a:srgbClr val="c0c0c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Text Box 16"/>
            <p:cNvSpPr/>
            <p:nvPr/>
          </p:nvSpPr>
          <p:spPr>
            <a:xfrm>
              <a:off x="7349040" y="5249520"/>
              <a:ext cx="1599840" cy="39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marL="343080" indent="-342720" algn="r">
                <a:lnSpc>
                  <a:spcPct val="100000"/>
                </a:lnSpc>
                <a:spcBef>
                  <a:spcPts val="400"/>
                </a:spcBef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cc0000"/>
                  </a:solidFill>
                  <a:latin typeface="Arial"/>
                </a:rPr>
                <a:t>Model</a:t>
              </a:r>
              <a:endParaRPr b="0" lang="tr-TR" sz="2000" spc="-1" strike="noStrike">
                <a:latin typeface="Arial"/>
              </a:endParaRPr>
            </a:p>
          </p:txBody>
        </p:sp>
      </p:grpSp>
      <p:sp>
        <p:nvSpPr>
          <p:cNvPr id="392" name="AutoShape 17"/>
          <p:cNvSpPr/>
          <p:nvPr/>
        </p:nvSpPr>
        <p:spPr>
          <a:xfrm>
            <a:off x="5486400" y="4938840"/>
            <a:ext cx="1447560" cy="995040"/>
          </a:xfrm>
          <a:prstGeom prst="bevel">
            <a:avLst>
              <a:gd name="adj" fmla="val 12500"/>
            </a:avLst>
          </a:prstGeom>
          <a:solidFill>
            <a:srgbClr val="c0c0c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Text Box 18"/>
          <p:cNvSpPr/>
          <p:nvPr/>
        </p:nvSpPr>
        <p:spPr>
          <a:xfrm>
            <a:off x="5219640" y="5014800"/>
            <a:ext cx="2011320" cy="75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720" algn="ctr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Learn </a:t>
            </a:r>
            <a:endParaRPr b="0" lang="tr-TR" sz="2000" spc="-1" strike="noStrike"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Classifier</a:t>
            </a:r>
            <a:endParaRPr b="0" lang="tr-TR" sz="2000" spc="-1" strike="noStrike">
              <a:latin typeface="Arial"/>
            </a:endParaRPr>
          </a:p>
        </p:txBody>
      </p:sp>
      <p:sp>
        <p:nvSpPr>
          <p:cNvPr id="394" name="AutoShape 19"/>
          <p:cNvSpPr/>
          <p:nvPr/>
        </p:nvSpPr>
        <p:spPr>
          <a:xfrm>
            <a:off x="4987800" y="5349960"/>
            <a:ext cx="483840" cy="140760"/>
          </a:xfrm>
          <a:prstGeom prst="rightArrow">
            <a:avLst>
              <a:gd name="adj1" fmla="val 50000"/>
              <a:gd name="adj2" fmla="val 85674"/>
            </a:avLst>
          </a:prstGeom>
          <a:solidFill>
            <a:srgbClr val="cc0000"/>
          </a:solidFill>
          <a:ln w="12700">
            <a:solidFill>
              <a:srgbClr val="cc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AutoShape 20"/>
          <p:cNvSpPr/>
          <p:nvPr/>
        </p:nvSpPr>
        <p:spPr>
          <a:xfrm>
            <a:off x="7010280" y="5315040"/>
            <a:ext cx="483840" cy="140760"/>
          </a:xfrm>
          <a:prstGeom prst="rightArrow">
            <a:avLst>
              <a:gd name="adj1" fmla="val 50000"/>
              <a:gd name="adj2" fmla="val 85674"/>
            </a:avLst>
          </a:prstGeom>
          <a:solidFill>
            <a:srgbClr val="cc0000"/>
          </a:solidFill>
          <a:ln w="12700">
            <a:solidFill>
              <a:srgbClr val="cc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AutoShape 21"/>
          <p:cNvSpPr/>
          <p:nvPr/>
        </p:nvSpPr>
        <p:spPr>
          <a:xfrm rot="5400000">
            <a:off x="8073720" y="4790520"/>
            <a:ext cx="312480" cy="151920"/>
          </a:xfrm>
          <a:prstGeom prst="rightArrow">
            <a:avLst>
              <a:gd name="adj1" fmla="val 50000"/>
              <a:gd name="adj2" fmla="val 51302"/>
            </a:avLst>
          </a:prstGeom>
          <a:solidFill>
            <a:srgbClr val="cc0000"/>
          </a:solidFill>
          <a:ln w="12700">
            <a:solidFill>
              <a:srgbClr val="cc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Line 22"/>
          <p:cNvSpPr/>
          <p:nvPr/>
        </p:nvSpPr>
        <p:spPr>
          <a:xfrm>
            <a:off x="3657600" y="4481280"/>
            <a:ext cx="304560" cy="60948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Line 23"/>
          <p:cNvSpPr/>
          <p:nvPr/>
        </p:nvSpPr>
        <p:spPr>
          <a:xfrm>
            <a:off x="7772400" y="3276360"/>
            <a:ext cx="304560" cy="60984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Slide Number Placeholder 26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8706B58-65EC-430E-A7AB-649AEB366BCB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&lt;number&gt;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400" name="Footer Placeholder 27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401" name="Date Placeholder 5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  <p:pic>
        <p:nvPicPr>
          <p:cNvPr id="402" name="" descr=""/>
          <p:cNvPicPr/>
          <p:nvPr/>
        </p:nvPicPr>
        <p:blipFill>
          <a:blip r:embed="rId1"/>
          <a:stretch/>
        </p:blipFill>
        <p:spPr>
          <a:xfrm>
            <a:off x="360" y="2438280"/>
            <a:ext cx="4432320" cy="1955880"/>
          </a:xfrm>
          <a:prstGeom prst="rect">
            <a:avLst/>
          </a:prstGeom>
          <a:ln w="0">
            <a:noFill/>
          </a:ln>
        </p:spPr>
      </p:pic>
      <p:pic>
        <p:nvPicPr>
          <p:cNvPr id="403" name="" descr=""/>
          <p:cNvPicPr/>
          <p:nvPr/>
        </p:nvPicPr>
        <p:blipFill>
          <a:blip r:embed="rId2"/>
          <a:stretch/>
        </p:blipFill>
        <p:spPr>
          <a:xfrm>
            <a:off x="4699080" y="1600200"/>
            <a:ext cx="4368960" cy="193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3"/>
          <p:cNvSpPr txBox="1"/>
          <p:nvPr/>
        </p:nvSpPr>
        <p:spPr>
          <a:xfrm>
            <a:off x="380880" y="1066680"/>
            <a:ext cx="6476760" cy="540972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>
            <a:noAutofit/>
          </a:bodyPr>
          <a:p>
            <a:pPr marL="1828800">
              <a:lnSpc>
                <a:spcPct val="8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20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Classifying credit card transactions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as legitimate or fraudulent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20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Classifying land covers (water bodies, urban areas, forests, etc.) using satellite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20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Categorizing news stories as finance,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weather, entertainment, sports, etc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201"/>
              </a:spcBef>
              <a:spcAft>
                <a:spcPts val="400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20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Identifying intruders in the cyberspace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spcBef>
                <a:spcPts val="201"/>
              </a:spcBef>
              <a:spcAft>
                <a:spcPts val="400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20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Predicting tumor cells as benign or malignant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spcBef>
                <a:spcPts val="201"/>
              </a:spcBef>
              <a:spcAft>
                <a:spcPts val="400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80000"/>
              </a:lnSpc>
              <a:spcBef>
                <a:spcPts val="20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Classifying secondary structures of protein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as alpha-helix, beta-sheet, or random  coil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spcBef>
                <a:spcPts val="181"/>
              </a:spcBef>
              <a:spcAft>
                <a:spcPts val="400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spcBef>
                <a:spcPts val="181"/>
              </a:spcBef>
              <a:spcAft>
                <a:spcPts val="400"/>
              </a:spcAft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05" name="Group 4"/>
          <p:cNvGrpSpPr/>
          <p:nvPr/>
        </p:nvGrpSpPr>
        <p:grpSpPr>
          <a:xfrm>
            <a:off x="6858000" y="1143000"/>
            <a:ext cx="2057040" cy="1417320"/>
            <a:chOff x="6858000" y="1143000"/>
            <a:chExt cx="2057040" cy="1417320"/>
          </a:xfrm>
        </p:grpSpPr>
        <p:pic>
          <p:nvPicPr>
            <p:cNvPr id="406" name="Picture 5" descr="story-3dimensional-2"/>
            <p:cNvPicPr/>
            <p:nvPr/>
          </p:nvPicPr>
          <p:blipFill>
            <a:blip r:embed="rId1"/>
            <a:stretch/>
          </p:blipFill>
          <p:spPr>
            <a:xfrm>
              <a:off x="6950160" y="1143000"/>
              <a:ext cx="1964880" cy="1417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07" name="Rectangle 9"/>
          <p:cNvSpPr txBox="1"/>
          <p:nvPr/>
        </p:nvSpPr>
        <p:spPr>
          <a:xfrm>
            <a:off x="380880" y="152280"/>
            <a:ext cx="8280000" cy="5331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Examples of Classification Task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Slide Number Placeholder 11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4B6D700-7730-4730-A04F-478EDC72CB70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&lt;number&gt;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409" name="Footer Placeholder 12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pic>
        <p:nvPicPr>
          <p:cNvPr id="410" name="Picture 8" descr="http://biomasshub.com/wp-content/uploads/2010/03/ILUC1.jpg"/>
          <p:cNvPicPr/>
          <p:nvPr/>
        </p:nvPicPr>
        <p:blipFill>
          <a:blip r:embed="rId2"/>
          <a:stretch/>
        </p:blipFill>
        <p:spPr>
          <a:xfrm>
            <a:off x="6651720" y="2963880"/>
            <a:ext cx="2174400" cy="1447560"/>
          </a:xfrm>
          <a:prstGeom prst="rect">
            <a:avLst/>
          </a:prstGeom>
          <a:ln w="0">
            <a:noFill/>
          </a:ln>
        </p:spPr>
      </p:pic>
      <p:pic>
        <p:nvPicPr>
          <p:cNvPr id="411" name="Picture 8" descr="pro"/>
          <p:cNvPicPr/>
          <p:nvPr/>
        </p:nvPicPr>
        <p:blipFill>
          <a:blip r:embed="rId3"/>
          <a:stretch/>
        </p:blipFill>
        <p:spPr>
          <a:xfrm>
            <a:off x="6878520" y="4648320"/>
            <a:ext cx="1490400" cy="1914120"/>
          </a:xfrm>
          <a:prstGeom prst="rect">
            <a:avLst/>
          </a:prstGeom>
          <a:ln w="0">
            <a:noFill/>
          </a:ln>
        </p:spPr>
      </p:pic>
      <p:sp>
        <p:nvSpPr>
          <p:cNvPr id="412" name="Date Placeholder 5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  <p:pic>
        <p:nvPicPr>
          <p:cNvPr id="413" name="" descr=""/>
          <p:cNvPicPr/>
          <p:nvPr/>
        </p:nvPicPr>
        <p:blipFill>
          <a:blip r:embed="rId4"/>
          <a:stretch/>
        </p:blipFill>
        <p:spPr>
          <a:xfrm>
            <a:off x="6870600" y="1752480"/>
            <a:ext cx="685800" cy="673200"/>
          </a:xfrm>
          <a:prstGeom prst="rect">
            <a:avLst/>
          </a:prstGeom>
          <a:ln w="0">
            <a:noFill/>
          </a:ln>
        </p:spPr>
      </p:pic>
      <p:pic>
        <p:nvPicPr>
          <p:cNvPr id="414" name="" descr=""/>
          <p:cNvPicPr/>
          <p:nvPr/>
        </p:nvPicPr>
        <p:blipFill>
          <a:blip r:embed="rId5"/>
          <a:stretch/>
        </p:blipFill>
        <p:spPr>
          <a:xfrm>
            <a:off x="6858000" y="1371600"/>
            <a:ext cx="685800" cy="55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Rectangle 2"/>
          <p:cNvSpPr txBox="1"/>
          <p:nvPr/>
        </p:nvSpPr>
        <p:spPr>
          <a:xfrm>
            <a:off x="380880" y="152280"/>
            <a:ext cx="8280000" cy="5331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Classification: Application 1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Rectangle 3"/>
          <p:cNvSpPr txBox="1"/>
          <p:nvPr/>
        </p:nvSpPr>
        <p:spPr>
          <a:xfrm>
            <a:off x="457200" y="1295280"/>
            <a:ext cx="8178480" cy="417168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>
            <a:noAutofit/>
          </a:bodyPr>
          <a:p>
            <a:pPr marL="343080" indent="-342720">
              <a:lnSpc>
                <a:spcPct val="9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Fraud Detection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Goal: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Predict fraudulent cases in credit card transactions.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Approach: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06360" indent="-291600">
              <a:lnSpc>
                <a:spcPct val="9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Use credit card transactions and the information on its account-holder as attributes.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  <a:p>
            <a:pPr lvl="3" marL="1600200" indent="-22824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When does a customer buy, what does he buy, how often he pays on time, etc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  <a:p>
            <a:pPr lvl="2" marL="1206360" indent="-291600">
              <a:lnSpc>
                <a:spcPct val="9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Label past transactions as fraud or fair transactions. This forms the class attribute.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  <a:p>
            <a:pPr lvl="2" marL="1206360" indent="-291600">
              <a:lnSpc>
                <a:spcPct val="9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Learn a model for the class of the transactions.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  <a:p>
            <a:pPr lvl="2" marL="1206360" indent="-291600">
              <a:lnSpc>
                <a:spcPct val="9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Use this model to detect fraud by observing credit card transactions on an account.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7" name="Slide Number Placeholder 6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EE3E3E7-64B7-43EC-BEBB-100F70BB7A0A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&lt;number&gt;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418" name="Footer Placeholder 7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419" name="Date Placeholder 5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Rectangle 2"/>
          <p:cNvSpPr txBox="1"/>
          <p:nvPr/>
        </p:nvSpPr>
        <p:spPr>
          <a:xfrm>
            <a:off x="380880" y="152280"/>
            <a:ext cx="8280000" cy="5331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Classification: Application 2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Rectangle 3"/>
          <p:cNvSpPr txBox="1"/>
          <p:nvPr/>
        </p:nvSpPr>
        <p:spPr>
          <a:xfrm>
            <a:off x="411120" y="1143000"/>
            <a:ext cx="8318160" cy="518112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>
            <a:noAutofit/>
          </a:bodyPr>
          <a:p>
            <a:pPr marL="343080" indent="-34272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Churn prediction for telephone customers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Goal: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To predict whether a customer is likely to be lost to a competitor.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Approach: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8548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Use detailed record of transactions with each of the past and present customers, to find attributes.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  <a:p>
            <a:pPr lvl="3" marL="160020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How often the customer calls, where he calls, what time-of-the day he calls most, his financial status, marital status, etc.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2" marL="1143000" indent="-28548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Label the customers as loyal or disloyal.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  <a:p>
            <a:pPr lvl="2" marL="1143000" indent="-28548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Find a model for loyalty.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2" name="Text Box 4"/>
          <p:cNvSpPr/>
          <p:nvPr/>
        </p:nvSpPr>
        <p:spPr>
          <a:xfrm>
            <a:off x="5043960" y="6095880"/>
            <a:ext cx="349596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From [Berry &amp; Linoff] Data Mining Techniques, 1997</a:t>
            </a:r>
            <a:endParaRPr b="0" lang="tr-TR" sz="1200" spc="-1" strike="noStrike">
              <a:latin typeface="Arial"/>
            </a:endParaRPr>
          </a:p>
        </p:txBody>
      </p:sp>
      <p:sp>
        <p:nvSpPr>
          <p:cNvPr id="423" name="Slide Number Placeholder 7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15995C8-D0D7-4A6C-84BF-62635CD4AA03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&lt;number&gt;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424" name="Footer Placeholder 8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425" name="Date Placeholder 5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Rectangle 2"/>
          <p:cNvSpPr txBox="1"/>
          <p:nvPr/>
        </p:nvSpPr>
        <p:spPr>
          <a:xfrm>
            <a:off x="380880" y="152280"/>
            <a:ext cx="8280000" cy="5331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Classification: Application 3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Rectangle 3"/>
          <p:cNvSpPr txBox="1"/>
          <p:nvPr/>
        </p:nvSpPr>
        <p:spPr>
          <a:xfrm>
            <a:off x="411120" y="990720"/>
            <a:ext cx="8503920" cy="518112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>
            <a:normAutofit/>
          </a:bodyPr>
          <a:p>
            <a:pPr marL="343080" indent="-34272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Sky Survey Cataloging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Goal: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To predict class (star or galaxy) of sky objects, especially visually faint ones, based on the telescopic survey images (from Palomar Observatory).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3000 images with 23,040 x 23,040 pixels per image.</a:t>
            </a:r>
            <a:endParaRPr b="0" lang="en-US" sz="2200" spc="-1" strike="noStrike">
              <a:solidFill>
                <a:srgbClr val="000000"/>
              </a:solidFill>
              <a:latin typeface="Times New Roman"/>
            </a:endParaRPr>
          </a:p>
          <a:p>
            <a:pPr lvl="1" marL="743040" indent="-28548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Approach: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Segment the image. 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  <a:p>
            <a:pPr lvl="2" marL="1143000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Measure image attributes (features) - 40 of them per object.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  <a:p>
            <a:pPr lvl="2" marL="1143000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Model the class based on these features.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  <a:p>
            <a:pPr lvl="2" marL="1143000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Success Story: Could find 16 new high red-shift quasars, some of the farthest objects that are difficult to find!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8" name="Text Box 4"/>
          <p:cNvSpPr/>
          <p:nvPr/>
        </p:nvSpPr>
        <p:spPr>
          <a:xfrm>
            <a:off x="3061440" y="5715000"/>
            <a:ext cx="51080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From [Fayyad, et.al.] Advances in Knowledge Discovery and Data Mining, 1996</a:t>
            </a:r>
            <a:endParaRPr b="0" lang="tr-TR" sz="1200" spc="-1" strike="noStrike">
              <a:latin typeface="Arial"/>
            </a:endParaRPr>
          </a:p>
        </p:txBody>
      </p:sp>
      <p:sp>
        <p:nvSpPr>
          <p:cNvPr id="429" name="Slide Number Placeholder 7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E088B94-B6B5-43BA-B82B-5F65B537E529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16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430" name="Footer Placeholder 8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431" name="Date Placeholder 5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Rectangle 2"/>
          <p:cNvSpPr txBox="1"/>
          <p:nvPr/>
        </p:nvSpPr>
        <p:spPr>
          <a:xfrm>
            <a:off x="380880" y="152280"/>
            <a:ext cx="8280000" cy="5331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Classifying Galaxies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3" name="Picture 3" descr="early"/>
          <p:cNvPicPr/>
          <p:nvPr/>
        </p:nvPicPr>
        <p:blipFill>
          <a:blip r:embed="rId1"/>
          <a:stretch/>
        </p:blipFill>
        <p:spPr>
          <a:xfrm>
            <a:off x="533520" y="2057400"/>
            <a:ext cx="2590560" cy="2014200"/>
          </a:xfrm>
          <a:prstGeom prst="rect">
            <a:avLst/>
          </a:prstGeom>
          <a:ln w="0">
            <a:noFill/>
          </a:ln>
        </p:spPr>
      </p:pic>
      <p:pic>
        <p:nvPicPr>
          <p:cNvPr id="434" name="Picture 4" descr="intermediate"/>
          <p:cNvPicPr/>
          <p:nvPr/>
        </p:nvPicPr>
        <p:blipFill>
          <a:blip r:embed="rId2"/>
          <a:stretch/>
        </p:blipFill>
        <p:spPr>
          <a:xfrm>
            <a:off x="3352680" y="3124080"/>
            <a:ext cx="2590560" cy="2031480"/>
          </a:xfrm>
          <a:prstGeom prst="rect">
            <a:avLst/>
          </a:prstGeom>
          <a:ln w="0">
            <a:noFill/>
          </a:ln>
        </p:spPr>
      </p:pic>
      <p:pic>
        <p:nvPicPr>
          <p:cNvPr id="435" name="Picture 5" descr="late"/>
          <p:cNvPicPr/>
          <p:nvPr/>
        </p:nvPicPr>
        <p:blipFill>
          <a:blip r:embed="rId3"/>
          <a:stretch/>
        </p:blipFill>
        <p:spPr>
          <a:xfrm>
            <a:off x="6172200" y="4098960"/>
            <a:ext cx="2642760" cy="2066400"/>
          </a:xfrm>
          <a:prstGeom prst="rect">
            <a:avLst/>
          </a:prstGeom>
          <a:ln w="0">
            <a:noFill/>
          </a:ln>
        </p:spPr>
      </p:pic>
      <p:sp>
        <p:nvSpPr>
          <p:cNvPr id="436" name="Text Box 6"/>
          <p:cNvSpPr/>
          <p:nvPr/>
        </p:nvSpPr>
        <p:spPr>
          <a:xfrm>
            <a:off x="1449720" y="1676520"/>
            <a:ext cx="7387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latin typeface="Arial"/>
              </a:rPr>
              <a:t>Early</a:t>
            </a:r>
            <a:endParaRPr b="0" lang="tr-TR" sz="1800" spc="-1" strike="noStrike">
              <a:latin typeface="Arial"/>
            </a:endParaRPr>
          </a:p>
        </p:txBody>
      </p:sp>
      <p:sp>
        <p:nvSpPr>
          <p:cNvPr id="437" name="Text Box 7"/>
          <p:cNvSpPr/>
          <p:nvPr/>
        </p:nvSpPr>
        <p:spPr>
          <a:xfrm>
            <a:off x="3888000" y="2743200"/>
            <a:ext cx="15390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latin typeface="Arial"/>
              </a:rPr>
              <a:t>Intermediate</a:t>
            </a:r>
            <a:endParaRPr b="0" lang="tr-TR" sz="1800" spc="-1" strike="noStrike">
              <a:latin typeface="Arial"/>
            </a:endParaRPr>
          </a:p>
        </p:txBody>
      </p:sp>
      <p:sp>
        <p:nvSpPr>
          <p:cNvPr id="438" name="Text Box 8"/>
          <p:cNvSpPr/>
          <p:nvPr/>
        </p:nvSpPr>
        <p:spPr>
          <a:xfrm>
            <a:off x="7164360" y="3733920"/>
            <a:ext cx="650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latin typeface="Arial"/>
              </a:rPr>
              <a:t>Late</a:t>
            </a:r>
            <a:endParaRPr b="0" lang="tr-TR" sz="1800" spc="-1" strike="noStrike">
              <a:latin typeface="Arial"/>
            </a:endParaRPr>
          </a:p>
        </p:txBody>
      </p:sp>
      <p:sp>
        <p:nvSpPr>
          <p:cNvPr id="439" name="Text Box 9"/>
          <p:cNvSpPr/>
          <p:nvPr/>
        </p:nvSpPr>
        <p:spPr>
          <a:xfrm>
            <a:off x="383400" y="5029200"/>
            <a:ext cx="3980520" cy="11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173160" indent="-1728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Tahoma"/>
              </a:rPr>
              <a:t>Data Size: </a:t>
            </a:r>
            <a:endParaRPr b="0" lang="tr-TR" sz="1800" spc="-1" strike="noStrike">
              <a:latin typeface="Arial"/>
            </a:endParaRPr>
          </a:p>
          <a:p>
            <a:pPr marL="173160" indent="-172800">
              <a:lnSpc>
                <a:spcPct val="100000"/>
              </a:lnSpc>
              <a:buClr>
                <a:srgbClr val="000000"/>
              </a:buClr>
              <a:buFont typeface="Monotype Sorts" charset="2"/>
              <a:buChar char="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Tahoma"/>
              </a:rPr>
              <a:t>72 million stars, 20 million galaxies</a:t>
            </a:r>
            <a:endParaRPr b="0" lang="tr-TR" sz="1600" spc="-1" strike="noStrike">
              <a:latin typeface="Arial"/>
            </a:endParaRPr>
          </a:p>
          <a:p>
            <a:pPr marL="173160" indent="-172800">
              <a:lnSpc>
                <a:spcPct val="100000"/>
              </a:lnSpc>
              <a:buClr>
                <a:srgbClr val="000000"/>
              </a:buClr>
              <a:buFont typeface="Monotype Sorts" charset="2"/>
              <a:buChar char="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Tahoma"/>
              </a:rPr>
              <a:t>Object Catalog: 9 GB</a:t>
            </a:r>
            <a:endParaRPr b="0" lang="tr-TR" sz="1600" spc="-1" strike="noStrike">
              <a:latin typeface="Arial"/>
            </a:endParaRPr>
          </a:p>
          <a:p>
            <a:pPr marL="173160" indent="-172800">
              <a:lnSpc>
                <a:spcPct val="100000"/>
              </a:lnSpc>
              <a:buClr>
                <a:srgbClr val="000000"/>
              </a:buClr>
              <a:buFont typeface="Monotype Sorts" charset="2"/>
              <a:buChar char="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Tahoma"/>
              </a:rPr>
              <a:t>Image Database: 150 GB</a:t>
            </a:r>
            <a:r>
              <a:rPr b="1" lang="en-US" sz="1800" spc="-1" strike="noStrike">
                <a:solidFill>
                  <a:srgbClr val="000000"/>
                </a:solidFill>
                <a:latin typeface="Tahoma"/>
              </a:rPr>
              <a:t> </a:t>
            </a:r>
            <a:endParaRPr b="0" lang="tr-TR" sz="1800" spc="-1" strike="noStrike">
              <a:latin typeface="Arial"/>
            </a:endParaRPr>
          </a:p>
        </p:txBody>
      </p:sp>
      <p:sp>
        <p:nvSpPr>
          <p:cNvPr id="440" name="Text Box 10"/>
          <p:cNvSpPr/>
          <p:nvPr/>
        </p:nvSpPr>
        <p:spPr>
          <a:xfrm>
            <a:off x="3581280" y="1676520"/>
            <a:ext cx="2515680" cy="6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73160" indent="-1728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Tahoma"/>
              </a:rPr>
              <a:t>Class: </a:t>
            </a:r>
            <a:endParaRPr b="0" lang="tr-TR" sz="1800" spc="-1" strike="noStrike">
              <a:latin typeface="Arial"/>
            </a:endParaRPr>
          </a:p>
          <a:p>
            <a:pPr marL="173160" indent="-172800">
              <a:lnSpc>
                <a:spcPct val="100000"/>
              </a:lnSpc>
              <a:buClr>
                <a:srgbClr val="000000"/>
              </a:buClr>
              <a:buFont typeface="Monotype Sorts" charset="2"/>
              <a:buChar char="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Tahoma"/>
              </a:rPr>
              <a:t>Stages of Formation</a:t>
            </a:r>
            <a:endParaRPr b="0" lang="tr-TR" sz="1600" spc="-1" strike="noStrike">
              <a:latin typeface="Arial"/>
            </a:endParaRPr>
          </a:p>
        </p:txBody>
      </p:sp>
      <p:sp>
        <p:nvSpPr>
          <p:cNvPr id="441" name="Text Box 11"/>
          <p:cNvSpPr/>
          <p:nvPr/>
        </p:nvSpPr>
        <p:spPr>
          <a:xfrm>
            <a:off x="6253200" y="1671480"/>
            <a:ext cx="289044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73160" indent="-1728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Tahoma"/>
              </a:rPr>
              <a:t>Attributes:</a:t>
            </a:r>
            <a:endParaRPr b="0" lang="tr-TR" sz="1800" spc="-1" strike="noStrike">
              <a:latin typeface="Arial"/>
            </a:endParaRPr>
          </a:p>
          <a:p>
            <a:pPr marL="173160" indent="-172800">
              <a:lnSpc>
                <a:spcPct val="100000"/>
              </a:lnSpc>
              <a:buClr>
                <a:srgbClr val="000000"/>
              </a:buClr>
              <a:buFont typeface="Monotype Sorts" charset="2"/>
              <a:buChar char="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Tahoma"/>
              </a:rPr>
              <a:t>Image features, </a:t>
            </a:r>
            <a:endParaRPr b="0" lang="tr-TR" sz="1600" spc="-1" strike="noStrike">
              <a:latin typeface="Arial"/>
            </a:endParaRPr>
          </a:p>
          <a:p>
            <a:pPr marL="173160" indent="-172800">
              <a:lnSpc>
                <a:spcPct val="100000"/>
              </a:lnSpc>
              <a:buClr>
                <a:srgbClr val="000000"/>
              </a:buClr>
              <a:buFont typeface="Monotype Sorts" charset="2"/>
              <a:buChar char="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Tahoma"/>
              </a:rPr>
              <a:t>Characteristics of light waves received, etc.</a:t>
            </a:r>
            <a:endParaRPr b="0" lang="tr-TR" sz="1600" spc="-1" strike="noStrike">
              <a:latin typeface="Arial"/>
            </a:endParaRPr>
          </a:p>
        </p:txBody>
      </p:sp>
      <p:sp>
        <p:nvSpPr>
          <p:cNvPr id="442" name="Text Box 12"/>
          <p:cNvSpPr/>
          <p:nvPr/>
        </p:nvSpPr>
        <p:spPr>
          <a:xfrm>
            <a:off x="6254280" y="914400"/>
            <a:ext cx="2732400" cy="3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</a:rPr>
              <a:t>Courtesy: http://aps.umn.edu</a:t>
            </a:r>
            <a:endParaRPr b="0" lang="tr-TR" sz="1600" spc="-1" strike="noStrike">
              <a:latin typeface="Arial"/>
            </a:endParaRPr>
          </a:p>
        </p:txBody>
      </p:sp>
      <p:sp>
        <p:nvSpPr>
          <p:cNvPr id="443" name="Slide Number Placeholder 15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D60E4F0-EEC5-46F5-9158-E167FD849261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16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444" name="Footer Placeholder 16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445" name="Date Placeholder 5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Rectangle 2"/>
          <p:cNvSpPr txBox="1"/>
          <p:nvPr/>
        </p:nvSpPr>
        <p:spPr>
          <a:xfrm>
            <a:off x="380880" y="152280"/>
            <a:ext cx="8280000" cy="5331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Regression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Rectangle 3"/>
          <p:cNvSpPr txBox="1"/>
          <p:nvPr/>
        </p:nvSpPr>
        <p:spPr>
          <a:xfrm>
            <a:off x="380880" y="1219320"/>
            <a:ext cx="8229240" cy="428580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>
            <a:noAutofit/>
          </a:bodyPr>
          <a:p>
            <a:pPr marL="343080" indent="-34272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Predict a value of a given continuous valued variable based on the values of other variables, assuming a linear or nonlinear model of dependency.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Extensively studied in statistics, neural network fields.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Examples: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Predicting sales amounts of new product based on advetising expenditure.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Predicting wind velocities as a function of temperature, humidity, air pressure, etc.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Time series prediction of stock market indices.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Slide Number Placeholder 6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2A69959-B21F-4956-B144-B436E5192461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16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449" name="Footer Placeholder 7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450" name="Date Placeholder 5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3"/>
          <p:cNvSpPr txBox="1"/>
          <p:nvPr/>
        </p:nvSpPr>
        <p:spPr>
          <a:xfrm>
            <a:off x="685800" y="1219320"/>
            <a:ext cx="7772040" cy="220932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>
            <a:noAutofit/>
          </a:bodyPr>
          <a:p>
            <a:pPr marL="343080" indent="-34272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Finding groups of objects such that the objects in a group will be similar (or related) to one another and different from (or unrelated to) the objects in other groups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52" name="Group 4"/>
          <p:cNvGrpSpPr/>
          <p:nvPr/>
        </p:nvGrpSpPr>
        <p:grpSpPr>
          <a:xfrm>
            <a:off x="3276720" y="3570120"/>
            <a:ext cx="3047760" cy="2677680"/>
            <a:chOff x="3276720" y="3570120"/>
            <a:chExt cx="3047760" cy="2677680"/>
          </a:xfrm>
        </p:grpSpPr>
        <p:sp>
          <p:nvSpPr>
            <p:cNvPr id="453" name="Line 5"/>
            <p:cNvSpPr/>
            <p:nvPr/>
          </p:nvSpPr>
          <p:spPr>
            <a:xfrm>
              <a:off x="4190760" y="3570120"/>
              <a:ext cx="360" cy="18288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Line 6"/>
            <p:cNvSpPr/>
            <p:nvPr/>
          </p:nvSpPr>
          <p:spPr>
            <a:xfrm>
              <a:off x="4190760" y="5398920"/>
              <a:ext cx="2133720" cy="3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Freeform 7"/>
            <p:cNvSpPr/>
            <p:nvPr/>
          </p:nvSpPr>
          <p:spPr>
            <a:xfrm>
              <a:off x="3381480" y="5398920"/>
              <a:ext cx="809280" cy="848880"/>
            </a:xfrm>
            <a:custGeom>
              <a:avLst/>
              <a:gdLst/>
              <a:ahLst/>
              <a:rect l="l" t="t" r="r" b="b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AutoShape 8"/>
            <p:cNvSpPr/>
            <p:nvPr/>
          </p:nvSpPr>
          <p:spPr>
            <a:xfrm>
              <a:off x="5029200" y="410364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AutoShape 9"/>
            <p:cNvSpPr/>
            <p:nvPr/>
          </p:nvSpPr>
          <p:spPr>
            <a:xfrm>
              <a:off x="5257800" y="410364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AutoShape 10"/>
            <p:cNvSpPr/>
            <p:nvPr/>
          </p:nvSpPr>
          <p:spPr>
            <a:xfrm>
              <a:off x="5181480" y="387504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AutoShape 11"/>
            <p:cNvSpPr/>
            <p:nvPr/>
          </p:nvSpPr>
          <p:spPr>
            <a:xfrm>
              <a:off x="5181480" y="433224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AutoShape 12"/>
            <p:cNvSpPr/>
            <p:nvPr/>
          </p:nvSpPr>
          <p:spPr>
            <a:xfrm>
              <a:off x="5562720" y="410364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AutoShape 13"/>
            <p:cNvSpPr/>
            <p:nvPr/>
          </p:nvSpPr>
          <p:spPr>
            <a:xfrm>
              <a:off x="5410080" y="395136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AutoShape 14"/>
            <p:cNvSpPr/>
            <p:nvPr/>
          </p:nvSpPr>
          <p:spPr>
            <a:xfrm>
              <a:off x="4876920" y="387504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AutoShape 15"/>
            <p:cNvSpPr/>
            <p:nvPr/>
          </p:nvSpPr>
          <p:spPr>
            <a:xfrm>
              <a:off x="5410080" y="425592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AutoShape 16"/>
            <p:cNvSpPr/>
            <p:nvPr/>
          </p:nvSpPr>
          <p:spPr>
            <a:xfrm>
              <a:off x="4876920" y="425592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AutoShape 17"/>
            <p:cNvSpPr/>
            <p:nvPr/>
          </p:nvSpPr>
          <p:spPr>
            <a:xfrm>
              <a:off x="3276720" y="471312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AutoShape 18"/>
            <p:cNvSpPr/>
            <p:nvPr/>
          </p:nvSpPr>
          <p:spPr>
            <a:xfrm>
              <a:off x="3505320" y="478944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AutoShape 19"/>
            <p:cNvSpPr/>
            <p:nvPr/>
          </p:nvSpPr>
          <p:spPr>
            <a:xfrm>
              <a:off x="3505320" y="501804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AutoShape 20"/>
            <p:cNvSpPr/>
            <p:nvPr/>
          </p:nvSpPr>
          <p:spPr>
            <a:xfrm>
              <a:off x="3733920" y="478944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AutoShape 21"/>
            <p:cNvSpPr/>
            <p:nvPr/>
          </p:nvSpPr>
          <p:spPr>
            <a:xfrm>
              <a:off x="3581280" y="456084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AutoShape 22"/>
            <p:cNvSpPr/>
            <p:nvPr/>
          </p:nvSpPr>
          <p:spPr>
            <a:xfrm>
              <a:off x="3733920" y="501804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AutoShape 23"/>
            <p:cNvSpPr/>
            <p:nvPr/>
          </p:nvSpPr>
          <p:spPr>
            <a:xfrm>
              <a:off x="3276720" y="494172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AutoShape 24"/>
            <p:cNvSpPr/>
            <p:nvPr/>
          </p:nvSpPr>
          <p:spPr>
            <a:xfrm>
              <a:off x="5410080" y="517032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AutoShape 25"/>
            <p:cNvSpPr/>
            <p:nvPr/>
          </p:nvSpPr>
          <p:spPr>
            <a:xfrm>
              <a:off x="5867280" y="524664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AutoShape 26"/>
            <p:cNvSpPr/>
            <p:nvPr/>
          </p:nvSpPr>
          <p:spPr>
            <a:xfrm>
              <a:off x="5638680" y="539892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AutoShape 27"/>
            <p:cNvSpPr/>
            <p:nvPr/>
          </p:nvSpPr>
          <p:spPr>
            <a:xfrm>
              <a:off x="5410080" y="555156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AutoShape 28"/>
            <p:cNvSpPr/>
            <p:nvPr/>
          </p:nvSpPr>
          <p:spPr>
            <a:xfrm>
              <a:off x="5715000" y="555156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AutoShape 29"/>
            <p:cNvSpPr/>
            <p:nvPr/>
          </p:nvSpPr>
          <p:spPr>
            <a:xfrm flipV="1">
              <a:off x="5410080" y="532296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AutoShape 30"/>
            <p:cNvSpPr/>
            <p:nvPr/>
          </p:nvSpPr>
          <p:spPr>
            <a:xfrm>
              <a:off x="5715000" y="5094360"/>
              <a:ext cx="151920" cy="151920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79" name="Group 31"/>
          <p:cNvGrpSpPr/>
          <p:nvPr/>
        </p:nvGrpSpPr>
        <p:grpSpPr>
          <a:xfrm>
            <a:off x="5257800" y="2666880"/>
            <a:ext cx="3047400" cy="2514600"/>
            <a:chOff x="5257800" y="2666880"/>
            <a:chExt cx="3047400" cy="2514600"/>
          </a:xfrm>
        </p:grpSpPr>
        <p:sp>
          <p:nvSpPr>
            <p:cNvPr id="480" name="Line 32"/>
            <p:cNvSpPr/>
            <p:nvPr/>
          </p:nvSpPr>
          <p:spPr>
            <a:xfrm flipH="1" flipV="1">
              <a:off x="5257800" y="4495680"/>
              <a:ext cx="228600" cy="685800"/>
            </a:xfrm>
            <a:prstGeom prst="line">
              <a:avLst/>
            </a:prstGeom>
            <a:ln w="25400">
              <a:solidFill>
                <a:srgbClr val="cc66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AutoShape 33"/>
            <p:cNvSpPr/>
            <p:nvPr/>
          </p:nvSpPr>
          <p:spPr>
            <a:xfrm>
              <a:off x="6324480" y="2666880"/>
              <a:ext cx="1980720" cy="1066320"/>
            </a:xfrm>
            <a:prstGeom prst="wedgeRectCallout">
              <a:avLst>
                <a:gd name="adj1" fmla="val -93509"/>
                <a:gd name="adj2" fmla="val 150894"/>
              </a:avLst>
            </a:prstGeom>
            <a:solidFill>
              <a:srgbClr val="00ffff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Bef>
                  <a:spcPts val="1001"/>
                </a:spcBef>
              </a:pPr>
              <a:r>
                <a:rPr b="0" lang="en-US" sz="2000" spc="-1" strike="noStrike">
                  <a:solidFill>
                    <a:srgbClr val="000000"/>
                  </a:solidFill>
                  <a:latin typeface="Tahoma"/>
                </a:rPr>
                <a:t>Inter-cluster distances are maximized</a:t>
              </a:r>
              <a:endParaRPr b="0" lang="tr-TR" sz="2000" spc="-1" strike="noStrike">
                <a:latin typeface="Arial"/>
              </a:endParaRPr>
            </a:p>
          </p:txBody>
        </p:sp>
      </p:grpSp>
      <p:grpSp>
        <p:nvGrpSpPr>
          <p:cNvPr id="482" name="Group 34"/>
          <p:cNvGrpSpPr/>
          <p:nvPr/>
        </p:nvGrpSpPr>
        <p:grpSpPr>
          <a:xfrm>
            <a:off x="2895480" y="3657600"/>
            <a:ext cx="3276360" cy="2285640"/>
            <a:chOff x="2895480" y="3657600"/>
            <a:chExt cx="3276360" cy="2285640"/>
          </a:xfrm>
        </p:grpSpPr>
        <p:sp>
          <p:nvSpPr>
            <p:cNvPr id="483" name="Oval 35"/>
            <p:cNvSpPr/>
            <p:nvPr/>
          </p:nvSpPr>
          <p:spPr>
            <a:xfrm>
              <a:off x="2895480" y="4267080"/>
              <a:ext cx="1294920" cy="114264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Oval 36"/>
            <p:cNvSpPr/>
            <p:nvPr/>
          </p:nvSpPr>
          <p:spPr>
            <a:xfrm>
              <a:off x="4648320" y="3657600"/>
              <a:ext cx="1142640" cy="99036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Oval 37"/>
            <p:cNvSpPr/>
            <p:nvPr/>
          </p:nvSpPr>
          <p:spPr>
            <a:xfrm>
              <a:off x="5105520" y="4952880"/>
              <a:ext cx="1066320" cy="99036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6" name="Group 38"/>
          <p:cNvGrpSpPr/>
          <p:nvPr/>
        </p:nvGrpSpPr>
        <p:grpSpPr>
          <a:xfrm>
            <a:off x="1295280" y="2971800"/>
            <a:ext cx="2286000" cy="1676160"/>
            <a:chOff x="1295280" y="2971800"/>
            <a:chExt cx="2286000" cy="1676160"/>
          </a:xfrm>
        </p:grpSpPr>
        <p:sp>
          <p:nvSpPr>
            <p:cNvPr id="487" name="Line 39"/>
            <p:cNvSpPr/>
            <p:nvPr/>
          </p:nvSpPr>
          <p:spPr>
            <a:xfrm flipV="1">
              <a:off x="3276360" y="4495680"/>
              <a:ext cx="304920" cy="152280"/>
            </a:xfrm>
            <a:prstGeom prst="line">
              <a:avLst/>
            </a:prstGeom>
            <a:ln w="25400">
              <a:solidFill>
                <a:srgbClr val="cc6600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AutoShape 40"/>
            <p:cNvSpPr/>
            <p:nvPr/>
          </p:nvSpPr>
          <p:spPr>
            <a:xfrm>
              <a:off x="1295280" y="2971800"/>
              <a:ext cx="1980720" cy="1066320"/>
            </a:xfrm>
            <a:prstGeom prst="wedgeRectCallout">
              <a:avLst>
                <a:gd name="adj1" fmla="val 56250"/>
                <a:gd name="adj2" fmla="val 92856"/>
              </a:avLst>
            </a:prstGeom>
            <a:solidFill>
              <a:srgbClr val="00ffff"/>
            </a:solidFill>
            <a:ln w="254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Bef>
                  <a:spcPts val="1001"/>
                </a:spcBef>
              </a:pPr>
              <a:r>
                <a:rPr b="0" lang="en-US" sz="2000" spc="-1" strike="noStrike">
                  <a:solidFill>
                    <a:srgbClr val="000000"/>
                  </a:solidFill>
                  <a:latin typeface="Tahoma"/>
                </a:rPr>
                <a:t>Intra-cluster distances are minimized</a:t>
              </a:r>
              <a:endParaRPr b="0" lang="tr-TR" sz="2000" spc="-1" strike="noStrike">
                <a:latin typeface="Arial"/>
              </a:endParaRPr>
            </a:p>
          </p:txBody>
        </p:sp>
      </p:grpSp>
      <p:sp>
        <p:nvSpPr>
          <p:cNvPr id="489" name="Rectangle 41"/>
          <p:cNvSpPr/>
          <p:nvPr/>
        </p:nvSpPr>
        <p:spPr>
          <a:xfrm>
            <a:off x="380880" y="152280"/>
            <a:ext cx="828000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Clustering</a:t>
            </a:r>
            <a:endParaRPr b="0" lang="tr-TR" sz="3200" spc="-1" strike="noStrike">
              <a:latin typeface="Arial"/>
            </a:endParaRPr>
          </a:p>
        </p:txBody>
      </p:sp>
      <p:sp>
        <p:nvSpPr>
          <p:cNvPr id="490" name="Slide Number Placeholder 4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E0E573E-F3B6-4D4A-9F77-B8DCC5DA15AC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16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491" name="Footer Placeholder 44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492" name="Date Placeholder 5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nodeType="clickEffect" fill="hold">
                      <p:stCondLst>
                        <p:cond delay="indefinite"/>
                      </p:stCondLst>
                      <p:childTnLst>
                        <p:par>
                          <p:cTn id="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nodeType="clickEffect" fill="hold">
                      <p:stCondLst>
                        <p:cond delay="indefinite"/>
                      </p:stCondLst>
                      <p:childTnLst>
                        <p:par>
                          <p:cTn id="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nodeType="clickEffect" fill="hold">
                      <p:stCondLst>
                        <p:cond delay="indefinite"/>
                      </p:stCondLst>
                      <p:childTnLst>
                        <p:par>
                          <p:cTn id="1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5" descr="story-3dimensional-2"/>
          <p:cNvPicPr/>
          <p:nvPr/>
        </p:nvPicPr>
        <p:blipFill>
          <a:blip r:embed="rId1"/>
          <a:stretch/>
        </p:blipFill>
        <p:spPr>
          <a:xfrm>
            <a:off x="7010280" y="1195560"/>
            <a:ext cx="1676160" cy="1209240"/>
          </a:xfrm>
          <a:prstGeom prst="rect">
            <a:avLst/>
          </a:prstGeom>
          <a:ln w="0">
            <a:noFill/>
          </a:ln>
        </p:spPr>
      </p:pic>
      <p:sp>
        <p:nvSpPr>
          <p:cNvPr id="235" name="Rectangle 2"/>
          <p:cNvSpPr txBox="1"/>
          <p:nvPr/>
        </p:nvSpPr>
        <p:spPr>
          <a:xfrm>
            <a:off x="380880" y="152280"/>
            <a:ext cx="8534160" cy="5331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Tahoma"/>
                <a:ea typeface="MS Mincho"/>
              </a:rPr>
              <a:t>Large-scale Data is Everywhere!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Rectangle 3"/>
          <p:cNvSpPr txBox="1"/>
          <p:nvPr/>
        </p:nvSpPr>
        <p:spPr>
          <a:xfrm>
            <a:off x="411120" y="1143000"/>
            <a:ext cx="4084200" cy="485748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>
            <a:noAutofit/>
          </a:bodyPr>
          <a:p>
            <a:pPr marL="291960" indent="-2916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There has been enormous data growth in both commercial and scientific databases due to advances in data generation and collection technologies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91960" indent="-2916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New mantra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90000"/>
              </a:lnSpc>
              <a:spcBef>
                <a:spcPts val="181"/>
              </a:spcBef>
              <a:spcAft>
                <a:spcPts val="400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Gather whatever data you can whenever and wherever possible.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91960" indent="-2916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7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Expectations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90000"/>
              </a:lnSpc>
              <a:spcBef>
                <a:spcPts val="181"/>
              </a:spcBef>
              <a:spcAft>
                <a:spcPts val="400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Gathered data will have value either for the purpose collected or for a purpose not envisioned.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 Box 4"/>
          <p:cNvSpPr/>
          <p:nvPr/>
        </p:nvSpPr>
        <p:spPr>
          <a:xfrm>
            <a:off x="6411240" y="6019920"/>
            <a:ext cx="317124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720" algn="r">
              <a:lnSpc>
                <a:spcPct val="100000"/>
              </a:lnSpc>
              <a:spcBef>
                <a:spcPts val="281"/>
              </a:spcBef>
              <a:tabLst>
                <a:tab algn="l" pos="0"/>
              </a:tabLst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</a:rPr>
              <a:t>Computational Simulations</a:t>
            </a:r>
            <a:endParaRPr b="0" lang="tr-TR" sz="1400" spc="-1" strike="noStrike">
              <a:latin typeface="Arial"/>
            </a:endParaRPr>
          </a:p>
        </p:txBody>
      </p:sp>
      <p:sp>
        <p:nvSpPr>
          <p:cNvPr id="238" name="Text Box 5"/>
          <p:cNvSpPr/>
          <p:nvPr/>
        </p:nvSpPr>
        <p:spPr>
          <a:xfrm>
            <a:off x="6778800" y="4267080"/>
            <a:ext cx="23648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241"/>
              </a:spcBef>
            </a:pPr>
            <a:r>
              <a:rPr b="1" i="1" lang="en-US" sz="1200" spc="-1" strike="noStrike">
                <a:solidFill>
                  <a:srgbClr val="000000"/>
                </a:solidFill>
                <a:latin typeface="Arial"/>
              </a:rPr>
              <a:t>Social Networking: Twitter </a:t>
            </a:r>
            <a:endParaRPr b="0" lang="tr-TR" sz="1200" spc="-1" strike="noStrike">
              <a:latin typeface="Arial"/>
            </a:endParaRPr>
          </a:p>
        </p:txBody>
      </p:sp>
      <p:pic>
        <p:nvPicPr>
          <p:cNvPr id="239" name="Picture 6" descr="crop"/>
          <p:cNvPicPr/>
          <p:nvPr/>
        </p:nvPicPr>
        <p:blipFill>
          <a:blip r:embed="rId2"/>
          <a:stretch/>
        </p:blipFill>
        <p:spPr>
          <a:xfrm>
            <a:off x="6934320" y="4876920"/>
            <a:ext cx="1904760" cy="1101240"/>
          </a:xfrm>
          <a:prstGeom prst="rect">
            <a:avLst/>
          </a:prstGeom>
          <a:ln w="0">
            <a:noFill/>
          </a:ln>
        </p:spPr>
      </p:pic>
      <p:pic>
        <p:nvPicPr>
          <p:cNvPr id="240" name="Picture 13" descr=""/>
          <p:cNvPicPr/>
          <p:nvPr/>
        </p:nvPicPr>
        <p:blipFill>
          <a:blip r:embed="rId3">
            <a:lum contrast="12000"/>
          </a:blip>
          <a:srcRect l="944" t="2663" r="944" b="2744"/>
          <a:stretch/>
        </p:blipFill>
        <p:spPr>
          <a:xfrm>
            <a:off x="4824360" y="4800600"/>
            <a:ext cx="1499760" cy="1267920"/>
          </a:xfrm>
          <a:prstGeom prst="rect">
            <a:avLst/>
          </a:prstGeom>
          <a:ln w="0">
            <a:noFill/>
          </a:ln>
        </p:spPr>
      </p:pic>
      <p:sp>
        <p:nvSpPr>
          <p:cNvPr id="241" name="Text Box 14"/>
          <p:cNvSpPr/>
          <p:nvPr/>
        </p:nvSpPr>
        <p:spPr>
          <a:xfrm>
            <a:off x="4483800" y="6019920"/>
            <a:ext cx="23637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343080" indent="-342720" algn="r">
              <a:lnSpc>
                <a:spcPct val="100000"/>
              </a:lnSpc>
              <a:spcBef>
                <a:spcPts val="281"/>
              </a:spcBef>
              <a:tabLst>
                <a:tab algn="l" pos="0"/>
              </a:tabLst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</a:rPr>
              <a:t>Sensor Networks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tr-TR" sz="1200" spc="-1" strike="noStrike">
              <a:latin typeface="Arial"/>
            </a:endParaRPr>
          </a:p>
        </p:txBody>
      </p:sp>
      <p:pic>
        <p:nvPicPr>
          <p:cNvPr id="242" name="Picture 20" descr=""/>
          <p:cNvPicPr/>
          <p:nvPr/>
        </p:nvPicPr>
        <p:blipFill>
          <a:blip r:embed="rId4"/>
          <a:srcRect l="1575" t="1325" r="5774" b="960"/>
          <a:stretch/>
        </p:blipFill>
        <p:spPr>
          <a:xfrm>
            <a:off x="4876920" y="1219320"/>
            <a:ext cx="1777680" cy="1537920"/>
          </a:xfrm>
          <a:prstGeom prst="rect">
            <a:avLst/>
          </a:prstGeom>
          <a:ln w="0">
            <a:noFill/>
          </a:ln>
        </p:spPr>
      </p:pic>
      <p:sp>
        <p:nvSpPr>
          <p:cNvPr id="243" name="Text Box 21"/>
          <p:cNvSpPr/>
          <p:nvPr/>
        </p:nvSpPr>
        <p:spPr>
          <a:xfrm>
            <a:off x="4724280" y="4267080"/>
            <a:ext cx="220932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281"/>
              </a:spcBef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</a:rPr>
              <a:t>Traffic Patterns</a:t>
            </a:r>
            <a:endParaRPr b="0" lang="tr-TR" sz="1400" spc="-1" strike="noStrike">
              <a:latin typeface="Arial"/>
            </a:endParaRPr>
          </a:p>
        </p:txBody>
      </p:sp>
      <p:sp>
        <p:nvSpPr>
          <p:cNvPr id="244" name="Text Box 23"/>
          <p:cNvSpPr/>
          <p:nvPr/>
        </p:nvSpPr>
        <p:spPr>
          <a:xfrm>
            <a:off x="4572000" y="2514600"/>
            <a:ext cx="236484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</a:rPr>
              <a:t>Cyber Security</a:t>
            </a:r>
            <a:r>
              <a:rPr b="1" i="1" lang="en-US" sz="1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tr-TR" sz="1200" spc="-1" strike="noStrike">
              <a:latin typeface="Arial"/>
            </a:endParaRPr>
          </a:p>
        </p:txBody>
      </p:sp>
      <p:sp>
        <p:nvSpPr>
          <p:cNvPr id="245" name="Footer Placeholder 2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246" name="Slide Number Placeholder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CFBE9DF-7CD1-45F1-9869-95EF7C08EC0C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&lt;number&gt;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247" name="Date Placeholder 3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248" name="Text Box 23"/>
          <p:cNvSpPr/>
          <p:nvPr/>
        </p:nvSpPr>
        <p:spPr>
          <a:xfrm>
            <a:off x="6326280" y="2355840"/>
            <a:ext cx="236484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</a:rPr>
              <a:t>E-Commerce</a:t>
            </a:r>
            <a:endParaRPr b="0" lang="tr-TR" sz="1400" spc="-1" strike="noStrike">
              <a:latin typeface="Arial"/>
            </a:endParaRPr>
          </a:p>
        </p:txBody>
      </p:sp>
      <p:pic>
        <p:nvPicPr>
          <p:cNvPr id="249" name="Picture 20" descr=""/>
          <p:cNvPicPr/>
          <p:nvPr/>
        </p:nvPicPr>
        <p:blipFill>
          <a:blip r:embed="rId5"/>
          <a:stretch/>
        </p:blipFill>
        <p:spPr>
          <a:xfrm>
            <a:off x="6697800" y="2955960"/>
            <a:ext cx="2377800" cy="1174320"/>
          </a:xfrm>
          <a:prstGeom prst="rect">
            <a:avLst/>
          </a:prstGeom>
          <a:ln w="0">
            <a:noFill/>
          </a:ln>
        </p:spPr>
      </p:pic>
      <p:pic>
        <p:nvPicPr>
          <p:cNvPr id="250" name="Picture 18" descr="http://images.ezgif.com/tmp/gif_232x188_6af960.gif"/>
          <p:cNvPicPr/>
          <p:nvPr/>
        </p:nvPicPr>
        <p:blipFill>
          <a:blip r:embed="rId6"/>
          <a:stretch/>
        </p:blipFill>
        <p:spPr>
          <a:xfrm>
            <a:off x="4762440" y="2944800"/>
            <a:ext cx="1436400" cy="1163160"/>
          </a:xfrm>
          <a:prstGeom prst="rect">
            <a:avLst/>
          </a:prstGeom>
          <a:ln w="9525">
            <a:solidFill>
              <a:srgbClr val="000000"/>
            </a:solidFill>
            <a:miter/>
          </a:ln>
        </p:spPr>
      </p:pic>
      <p:pic>
        <p:nvPicPr>
          <p:cNvPr id="251" name="" descr=""/>
          <p:cNvPicPr/>
          <p:nvPr/>
        </p:nvPicPr>
        <p:blipFill>
          <a:blip r:embed="rId7"/>
          <a:stretch/>
        </p:blipFill>
        <p:spPr>
          <a:xfrm>
            <a:off x="6934320" y="1676520"/>
            <a:ext cx="647640" cy="635040"/>
          </a:xfrm>
          <a:prstGeom prst="rect">
            <a:avLst/>
          </a:prstGeom>
          <a:ln w="0">
            <a:noFill/>
          </a:ln>
        </p:spPr>
      </p:pic>
      <p:pic>
        <p:nvPicPr>
          <p:cNvPr id="252" name="" descr=""/>
          <p:cNvPicPr/>
          <p:nvPr/>
        </p:nvPicPr>
        <p:blipFill>
          <a:blip r:embed="rId8"/>
          <a:stretch/>
        </p:blipFill>
        <p:spPr>
          <a:xfrm>
            <a:off x="6908760" y="1295280"/>
            <a:ext cx="647640" cy="52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 Box 3"/>
          <p:cNvSpPr txBox="1"/>
          <p:nvPr/>
        </p:nvSpPr>
        <p:spPr>
          <a:xfrm>
            <a:off x="304920" y="914400"/>
            <a:ext cx="3809520" cy="41907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Understanding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59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Custom profiling for targeted marketing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59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Group related documents for browsing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59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Group genes and proteins that have similar functionality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59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Group stocks with similar price fluctuations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Summarization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159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Reduce the size of large data sets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spcAft>
                <a:spcPts val="40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901"/>
              </a:spcBef>
              <a:spcAft>
                <a:spcPts val="400"/>
              </a:spcAft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Rectangle 7"/>
          <p:cNvSpPr txBox="1"/>
          <p:nvPr/>
        </p:nvSpPr>
        <p:spPr>
          <a:xfrm>
            <a:off x="380880" y="76320"/>
            <a:ext cx="8280000" cy="5331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Applications of Cluster Analysis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5" name="Group 12"/>
          <p:cNvGrpSpPr/>
          <p:nvPr/>
        </p:nvGrpSpPr>
        <p:grpSpPr>
          <a:xfrm>
            <a:off x="304920" y="630360"/>
            <a:ext cx="8534160" cy="151920"/>
            <a:chOff x="304920" y="630360"/>
            <a:chExt cx="8534160" cy="151920"/>
          </a:xfrm>
        </p:grpSpPr>
        <p:sp>
          <p:nvSpPr>
            <p:cNvPr id="496" name="Rectangle 13"/>
            <p:cNvSpPr/>
            <p:nvPr/>
          </p:nvSpPr>
          <p:spPr>
            <a:xfrm>
              <a:off x="304920" y="630360"/>
              <a:ext cx="8534160" cy="74520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Rectangle 14"/>
            <p:cNvSpPr/>
            <p:nvPr/>
          </p:nvSpPr>
          <p:spPr>
            <a:xfrm>
              <a:off x="304920" y="744480"/>
              <a:ext cx="8534160" cy="37800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8" name="Group 16"/>
          <p:cNvGrpSpPr/>
          <p:nvPr/>
        </p:nvGrpSpPr>
        <p:grpSpPr>
          <a:xfrm>
            <a:off x="-76320" y="4724280"/>
            <a:ext cx="3549600" cy="2010960"/>
            <a:chOff x="-76320" y="4724280"/>
            <a:chExt cx="3549600" cy="2010960"/>
          </a:xfrm>
        </p:grpSpPr>
        <p:grpSp>
          <p:nvGrpSpPr>
            <p:cNvPr id="499" name="Group 9"/>
            <p:cNvGrpSpPr/>
            <p:nvPr/>
          </p:nvGrpSpPr>
          <p:grpSpPr>
            <a:xfrm>
              <a:off x="-76320" y="4724280"/>
              <a:ext cx="3213360" cy="2010960"/>
              <a:chOff x="-76320" y="4724280"/>
              <a:chExt cx="3213360" cy="2010960"/>
            </a:xfrm>
          </p:grpSpPr>
          <p:pic>
            <p:nvPicPr>
              <p:cNvPr id="500" name="Picture 10" descr=""/>
              <p:cNvPicPr/>
              <p:nvPr/>
            </p:nvPicPr>
            <p:blipFill>
              <a:blip r:embed="rId1"/>
              <a:stretch/>
            </p:blipFill>
            <p:spPr>
              <a:xfrm>
                <a:off x="-76320" y="4724280"/>
                <a:ext cx="2859840" cy="20109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501" name="Rectangle 11"/>
              <p:cNvSpPr/>
              <p:nvPr/>
            </p:nvSpPr>
            <p:spPr>
              <a:xfrm>
                <a:off x="2863440" y="4815720"/>
                <a:ext cx="273600" cy="36504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02" name="Rectangle 15"/>
            <p:cNvSpPr/>
            <p:nvPr/>
          </p:nvSpPr>
          <p:spPr>
            <a:xfrm>
              <a:off x="2851200" y="5059440"/>
              <a:ext cx="622080" cy="162720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3" name="Text Box 17"/>
          <p:cNvSpPr/>
          <p:nvPr/>
        </p:nvSpPr>
        <p:spPr>
          <a:xfrm>
            <a:off x="2971800" y="4876920"/>
            <a:ext cx="1904760" cy="155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Use of K-means to partition Sea Surface Temperature (SST) and Net Primary Production (NPP) into clusters that reflect the Northern and Southern Hemispheres. </a:t>
            </a:r>
            <a:endParaRPr b="0" lang="tr-TR" sz="1200" spc="-1" strike="noStrike">
              <a:latin typeface="Arial"/>
            </a:endParaRPr>
          </a:p>
        </p:txBody>
      </p:sp>
      <p:pic>
        <p:nvPicPr>
          <p:cNvPr id="504" name="Picture 7" descr="D1"/>
          <p:cNvPicPr/>
          <p:nvPr/>
        </p:nvPicPr>
        <p:blipFill>
          <a:blip r:embed="rId2"/>
          <a:srcRect l="0" t="6614" r="13463" b="18492"/>
          <a:stretch/>
        </p:blipFill>
        <p:spPr>
          <a:xfrm>
            <a:off x="5029200" y="914400"/>
            <a:ext cx="3809520" cy="3492000"/>
          </a:xfrm>
          <a:prstGeom prst="rect">
            <a:avLst/>
          </a:prstGeom>
          <a:ln w="0">
            <a:noFill/>
          </a:ln>
        </p:spPr>
      </p:pic>
      <p:sp>
        <p:nvSpPr>
          <p:cNvPr id="505" name="Text Box 10"/>
          <p:cNvSpPr/>
          <p:nvPr/>
        </p:nvSpPr>
        <p:spPr>
          <a:xfrm>
            <a:off x="5486400" y="4327560"/>
            <a:ext cx="2437920" cy="2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</a:rPr>
              <a:t>Courtesy: Michael Eisen</a:t>
            </a:r>
            <a:endParaRPr b="0" lang="tr-TR" sz="1000" spc="-1" strike="noStrike">
              <a:latin typeface="Arial"/>
            </a:endParaRPr>
          </a:p>
        </p:txBody>
      </p:sp>
      <p:sp>
        <p:nvSpPr>
          <p:cNvPr id="506" name="Date Placeholder 1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507" name="Slide Number Placeholder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6CC93E6-F521-48EF-8478-D77EE5F7690B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16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508" name="Footer Placeholder 2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pic>
        <p:nvPicPr>
          <p:cNvPr id="509" name="" descr=""/>
          <p:cNvPicPr/>
          <p:nvPr/>
        </p:nvPicPr>
        <p:blipFill>
          <a:blip r:embed="rId3"/>
          <a:stretch/>
        </p:blipFill>
        <p:spPr>
          <a:xfrm>
            <a:off x="5334120" y="4711680"/>
            <a:ext cx="3429000" cy="198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Rectangle 2"/>
          <p:cNvSpPr txBox="1"/>
          <p:nvPr/>
        </p:nvSpPr>
        <p:spPr>
          <a:xfrm>
            <a:off x="380880" y="152280"/>
            <a:ext cx="8280000" cy="5331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Clustering: Application 1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Rectangle 3"/>
          <p:cNvSpPr txBox="1"/>
          <p:nvPr/>
        </p:nvSpPr>
        <p:spPr>
          <a:xfrm>
            <a:off x="457200" y="1219320"/>
            <a:ext cx="8178480" cy="417168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>
            <a:noAutofit/>
          </a:bodyPr>
          <a:p>
            <a:pPr marL="343080" indent="-342720">
              <a:lnSpc>
                <a:spcPct val="9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Market Segmentation: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79"/>
              </a:spcBef>
              <a:spcAft>
                <a:spcPts val="400"/>
              </a:spcAf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Goal: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subdivide a market into distinct subsets of customers where any subset may conceivably be selected as a market target to be reached with a distinct marketing mix.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9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Approach: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79000">
              <a:lnSpc>
                <a:spcPct val="9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Collect different attributes of customers based on their geographical and lifestyle related information.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  <a:p>
            <a:pPr lvl="2" marL="1143000" indent="-279000">
              <a:lnSpc>
                <a:spcPct val="9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Find clusters of similar customers.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  <a:p>
            <a:pPr lvl="2" marL="1143000" indent="-279000">
              <a:lnSpc>
                <a:spcPct val="9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Measure the clustering quality by observing buying patterns of customers in same cluster vs. those from different clusters. 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2" name="Slide Number Placeholder 6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B01AF2B-B4EB-4AAC-A654-0C3A541FFC1C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16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513" name="Footer Placeholder 7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514" name="Date Placeholder 5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Rectangle 2"/>
          <p:cNvSpPr txBox="1"/>
          <p:nvPr/>
        </p:nvSpPr>
        <p:spPr>
          <a:xfrm>
            <a:off x="380880" y="152280"/>
            <a:ext cx="8280000" cy="5331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Clustering: Application 2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Rectangle 3"/>
          <p:cNvSpPr txBox="1"/>
          <p:nvPr/>
        </p:nvSpPr>
        <p:spPr>
          <a:xfrm>
            <a:off x="411120" y="1143000"/>
            <a:ext cx="8318160" cy="518112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>
            <a:noAutofit/>
          </a:bodyPr>
          <a:p>
            <a:pPr marL="343080" indent="-34272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Document Clustering: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1"/>
              </a:spcBef>
              <a:spcAft>
                <a:spcPts val="400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Goal: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To find groups of documents that are similar to each other based on the important terms appearing in them.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Approach: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To identify frequently occurring terms in each document. Form a similarity measure based on the frequencies of different terms. Use it to cluster.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Slide Number Placeholder 6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12C5158-F0EC-40EE-8DAA-707ECAFF2851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16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518" name="Footer Placeholder 7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pic>
        <p:nvPicPr>
          <p:cNvPr id="519" name="Picture 8" descr=""/>
          <p:cNvPicPr/>
          <p:nvPr/>
        </p:nvPicPr>
        <p:blipFill>
          <a:blip r:embed="rId1"/>
          <a:stretch/>
        </p:blipFill>
        <p:spPr>
          <a:xfrm>
            <a:off x="3809880" y="4673520"/>
            <a:ext cx="2895120" cy="1447560"/>
          </a:xfrm>
          <a:prstGeom prst="rect">
            <a:avLst/>
          </a:prstGeom>
          <a:ln w="0">
            <a:noFill/>
          </a:ln>
        </p:spPr>
      </p:pic>
      <p:sp>
        <p:nvSpPr>
          <p:cNvPr id="520" name="TextBox 6"/>
          <p:cNvSpPr/>
          <p:nvPr/>
        </p:nvSpPr>
        <p:spPr>
          <a:xfrm flipH="1">
            <a:off x="1324800" y="5219640"/>
            <a:ext cx="274284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Enron email dataset </a:t>
            </a:r>
            <a:endParaRPr b="0" lang="tr-TR" sz="1400" spc="-1" strike="noStrike">
              <a:latin typeface="Arial"/>
            </a:endParaRPr>
          </a:p>
        </p:txBody>
      </p:sp>
      <p:sp>
        <p:nvSpPr>
          <p:cNvPr id="521" name="Date Placeholder 5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Rectangle 2"/>
          <p:cNvSpPr txBox="1"/>
          <p:nvPr/>
        </p:nvSpPr>
        <p:spPr>
          <a:xfrm>
            <a:off x="380880" y="152280"/>
            <a:ext cx="8280000" cy="5331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Association Rule Discovery: Definition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Rectangle 3"/>
          <p:cNvSpPr txBox="1"/>
          <p:nvPr/>
        </p:nvSpPr>
        <p:spPr>
          <a:xfrm>
            <a:off x="411120" y="1143000"/>
            <a:ext cx="8318160" cy="518112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>
            <a:noAutofit/>
          </a:bodyPr>
          <a:p>
            <a:pPr marL="291960" indent="-29160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Given a set of records each of which contain some number of items from a given collection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Produce dependency rules which will predict occurrence of an item based on occurrences of other items.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Text Box 5"/>
          <p:cNvSpPr/>
          <p:nvPr/>
        </p:nvSpPr>
        <p:spPr>
          <a:xfrm>
            <a:off x="4879440" y="4095720"/>
            <a:ext cx="3438000" cy="974520"/>
          </a:xfrm>
          <a:prstGeom prst="rect">
            <a:avLst/>
          </a:prstGeom>
          <a:solidFill>
            <a:srgbClr val="ccccff"/>
          </a:solidFill>
          <a:ln w="0">
            <a:noFill/>
          </a:ln>
          <a:effectLst>
            <a:outerShdw algn="ctr" dir="2700000" dist="107423" rotWithShape="0">
              <a:schemeClr val="bg2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Rules Discovered:</a:t>
            </a:r>
            <a:endParaRPr b="0" lang="tr-T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    </a:t>
            </a:r>
            <a:r>
              <a:rPr b="1" lang="en-US" sz="1800" spc="-1" strike="noStrike">
                <a:solidFill>
                  <a:srgbClr val="cc0000"/>
                </a:solidFill>
                <a:latin typeface="Tahoma"/>
              </a:rPr>
              <a:t>{Milk} --&gt; {Coke}</a:t>
            </a:r>
            <a:endParaRPr b="0" lang="tr-T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cc0000"/>
                </a:solidFill>
                <a:latin typeface="Tahoma"/>
              </a:rPr>
              <a:t>    </a:t>
            </a:r>
            <a:r>
              <a:rPr b="1" lang="en-US" sz="1800" spc="-1" strike="noStrike">
                <a:solidFill>
                  <a:srgbClr val="cc0000"/>
                </a:solidFill>
                <a:latin typeface="Tahoma"/>
              </a:rPr>
              <a:t>{Diaper, Milk} --&gt; {Beer}</a:t>
            </a:r>
            <a:endParaRPr b="0" lang="tr-TR" sz="1800" spc="-1" strike="noStrike">
              <a:latin typeface="Arial"/>
            </a:endParaRPr>
          </a:p>
        </p:txBody>
      </p:sp>
      <p:sp>
        <p:nvSpPr>
          <p:cNvPr id="525" name="Slide Number Placeholder 8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9E98EE2-A498-4954-9246-F06A7C5D8972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16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526" name="Footer Placeholder 9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527" name="Date Placeholder 5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  <p:pic>
        <p:nvPicPr>
          <p:cNvPr id="528" name="" descr=""/>
          <p:cNvPicPr/>
          <p:nvPr/>
        </p:nvPicPr>
        <p:blipFill>
          <a:blip r:embed="rId1"/>
          <a:stretch/>
        </p:blipFill>
        <p:spPr>
          <a:xfrm>
            <a:off x="380880" y="3708360"/>
            <a:ext cx="4178160" cy="214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Rectangle 2"/>
          <p:cNvSpPr txBox="1"/>
          <p:nvPr/>
        </p:nvSpPr>
        <p:spPr>
          <a:xfrm>
            <a:off x="380880" y="152280"/>
            <a:ext cx="8280000" cy="5331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Association Analysis: Applications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Rectangle 3"/>
          <p:cNvSpPr txBox="1"/>
          <p:nvPr/>
        </p:nvSpPr>
        <p:spPr>
          <a:xfrm>
            <a:off x="411120" y="1143000"/>
            <a:ext cx="8318160" cy="518112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>
            <a:noAutofit/>
          </a:bodyPr>
          <a:p>
            <a:pPr marL="291960" indent="-29160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Market-basket analysis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Rules are used for sales promotion, shelf management, and inventory management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91960" indent="-29160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Telecommunication alarm diagnosis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Rules are used to find combination of alarms that occur together frequently in the same time period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91960" indent="-29160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Medical Informatics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Rules are used to find combination of patient symptoms and test results associated with certain diseases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Slide Number Placeholder 6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4DE4112-DFED-49CF-A116-E2B96966B42C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16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532" name="Footer Placeholder 7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533" name="Date Placeholder 5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Picture 4" descr=""/>
          <p:cNvPicPr/>
          <p:nvPr/>
        </p:nvPicPr>
        <p:blipFill>
          <a:blip r:embed="rId1"/>
          <a:stretch/>
        </p:blipFill>
        <p:spPr>
          <a:xfrm>
            <a:off x="685800" y="2003400"/>
            <a:ext cx="8152920" cy="2796840"/>
          </a:xfrm>
          <a:prstGeom prst="rect">
            <a:avLst/>
          </a:prstGeom>
          <a:ln w="0">
            <a:noFill/>
          </a:ln>
        </p:spPr>
      </p:pic>
      <p:sp>
        <p:nvSpPr>
          <p:cNvPr id="535" name="Rectangle 3"/>
          <p:cNvSpPr txBox="1"/>
          <p:nvPr/>
        </p:nvSpPr>
        <p:spPr>
          <a:xfrm>
            <a:off x="609480" y="1371600"/>
            <a:ext cx="8229240" cy="47541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>
            <a:noAutofit/>
          </a:bodyPr>
          <a:p>
            <a:pPr marL="291960" indent="-29160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SimSun"/>
              </a:rPr>
              <a:t>An Example Subspace Differential Coexpression Pattern from lung cancer dataset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"/>
              </a:spcBef>
              <a:spcAft>
                <a:spcPts val="400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91960" indent="-291600">
              <a:lnSpc>
                <a:spcPct val="100000"/>
              </a:lnSpc>
              <a:spcBef>
                <a:spcPts val="159"/>
              </a:spcBef>
              <a:spcAft>
                <a:spcPts val="400"/>
              </a:spcAft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91960" indent="-291600">
              <a:lnSpc>
                <a:spcPct val="100000"/>
              </a:lnSpc>
              <a:spcBef>
                <a:spcPts val="159"/>
              </a:spcBef>
              <a:spcAft>
                <a:spcPts val="400"/>
              </a:spcAft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91960" indent="-291600">
              <a:lnSpc>
                <a:spcPct val="100000"/>
              </a:lnSpc>
              <a:spcBef>
                <a:spcPts val="159"/>
              </a:spcBef>
              <a:spcAft>
                <a:spcPts val="400"/>
              </a:spcAft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91960" indent="-291600">
              <a:lnSpc>
                <a:spcPct val="100000"/>
              </a:lnSpc>
              <a:spcBef>
                <a:spcPts val="159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SimSun"/>
              </a:rPr>
              <a:t>Enriched with the TNF/NFB signaling pathway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91960" indent="-291600">
              <a:lnSpc>
                <a:spcPct val="100000"/>
              </a:lnSpc>
              <a:spcBef>
                <a:spcPts val="159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SimSun"/>
              </a:rPr>
              <a:t>which is well-known to be related to lung cancer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91960" indent="-291600">
              <a:lnSpc>
                <a:spcPct val="100000"/>
              </a:lnSpc>
              <a:spcBef>
                <a:spcPts val="159"/>
              </a:spcBef>
              <a:spcAft>
                <a:spcPts val="400"/>
              </a:spcAft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SimSun"/>
              </a:rPr>
              <a:t>P-value: 1.4*10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SimSun"/>
              </a:rPr>
              <a:t>-5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SimSun"/>
              </a:rPr>
              <a:t> (6/10 overlap with the pathway)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91960" indent="-291600">
              <a:lnSpc>
                <a:spcPct val="100000"/>
              </a:lnSpc>
              <a:spcBef>
                <a:spcPts val="159"/>
              </a:spcBef>
              <a:spcAft>
                <a:spcPts val="400"/>
              </a:spcAft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59"/>
              </a:spcBef>
              <a:spcAft>
                <a:spcPts val="400"/>
              </a:spcAft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6" name="Picture 6" descr=""/>
          <p:cNvPicPr/>
          <p:nvPr/>
        </p:nvPicPr>
        <p:blipFill>
          <a:blip r:embed="rId2"/>
          <a:stretch/>
        </p:blipFill>
        <p:spPr>
          <a:xfrm>
            <a:off x="6477120" y="4724280"/>
            <a:ext cx="1980720" cy="1887120"/>
          </a:xfrm>
          <a:prstGeom prst="rect">
            <a:avLst/>
          </a:prstGeom>
          <a:ln w="0">
            <a:noFill/>
          </a:ln>
        </p:spPr>
      </p:pic>
      <p:sp>
        <p:nvSpPr>
          <p:cNvPr id="537" name="Text Box 7"/>
          <p:cNvSpPr/>
          <p:nvPr/>
        </p:nvSpPr>
        <p:spPr>
          <a:xfrm>
            <a:off x="304920" y="6093000"/>
            <a:ext cx="243792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700"/>
              </a:spcBef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SimSun"/>
              </a:rPr>
              <a:t>[Fang et al PSB 2010]</a:t>
            </a:r>
            <a:endParaRPr b="0" lang="tr-TR" sz="1400" spc="-1" strike="noStrike">
              <a:latin typeface="Arial"/>
            </a:endParaRPr>
          </a:p>
        </p:txBody>
      </p:sp>
      <p:sp>
        <p:nvSpPr>
          <p:cNvPr id="538" name="TextBox 8"/>
          <p:cNvSpPr/>
          <p:nvPr/>
        </p:nvSpPr>
        <p:spPr>
          <a:xfrm>
            <a:off x="6248520" y="1828800"/>
            <a:ext cx="315576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0070c0"/>
                </a:solidFill>
                <a:latin typeface="Arial"/>
                <a:ea typeface="SimSun"/>
              </a:rPr>
              <a:t>Three lung cancer datasets [Bhattacharjee et al. 2001], [Stearman et al. 2005], [Su et al. 2007]</a:t>
            </a:r>
            <a:endParaRPr b="0" lang="tr-TR" sz="1000" spc="-1" strike="noStrike">
              <a:latin typeface="Arial"/>
            </a:endParaRPr>
          </a:p>
        </p:txBody>
      </p:sp>
      <p:sp>
        <p:nvSpPr>
          <p:cNvPr id="539" name="Title 1"/>
          <p:cNvSpPr/>
          <p:nvPr/>
        </p:nvSpPr>
        <p:spPr>
          <a:xfrm>
            <a:off x="228600" y="228600"/>
            <a:ext cx="838152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Association Analysis: Applications</a:t>
            </a:r>
            <a:endParaRPr b="0" lang="tr-TR" sz="2400" spc="-1" strike="noStrike">
              <a:latin typeface="Arial"/>
            </a:endParaRPr>
          </a:p>
        </p:txBody>
      </p:sp>
      <p:sp>
        <p:nvSpPr>
          <p:cNvPr id="540" name="Date Placeholder 1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541" name="Footer Placeholder 2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542" name="Slide Number Placeholder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281039B-B9BE-46FF-AA71-28BF305AE0F4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16</a:t>
            </a:fld>
            <a:endParaRPr b="0" lang="tr-TR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ctangle 2"/>
          <p:cNvSpPr txBox="1"/>
          <p:nvPr/>
        </p:nvSpPr>
        <p:spPr>
          <a:xfrm>
            <a:off x="228600" y="0"/>
            <a:ext cx="8762760" cy="83772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Why Data Mining? Commercial Viewpoint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Rectangle 3"/>
          <p:cNvSpPr txBox="1"/>
          <p:nvPr/>
        </p:nvSpPr>
        <p:spPr>
          <a:xfrm>
            <a:off x="291960" y="1523880"/>
            <a:ext cx="8318160" cy="518112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>
            <a:noAutofit/>
          </a:bodyPr>
          <a:p>
            <a:pPr marL="291960" indent="-291600">
              <a:lnSpc>
                <a:spcPct val="9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Lots of data is being collected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and warehoused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Web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914400" indent="-288000">
              <a:lnSpc>
                <a:spcPct val="90000"/>
              </a:lnSpc>
              <a:spcBef>
                <a:spcPts val="181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Google has Peta Bytes of web data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2" marL="914400" indent="-288000">
              <a:lnSpc>
                <a:spcPct val="90000"/>
              </a:lnSpc>
              <a:spcBef>
                <a:spcPts val="181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Facebook has billions of active users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800280" indent="-3427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purchases at department/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grocery stores, e-commerce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914400" indent="-288000">
              <a:lnSpc>
                <a:spcPct val="90000"/>
              </a:lnSpc>
              <a:spcBef>
                <a:spcPts val="181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Amazon handles millions of visits/day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800280" indent="-3427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Bank/Credit Card transactions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91960" indent="-291600">
              <a:lnSpc>
                <a:spcPct val="9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Computers have become cheaper and more powerful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91960" indent="-291600">
              <a:lnSpc>
                <a:spcPct val="9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Competitive Pressure is Strong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Provide better, customized services for an edge (e.g. in Customer Relationship Management)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5" name="Picture 7" descr=""/>
          <p:cNvPicPr/>
          <p:nvPr/>
        </p:nvPicPr>
        <p:blipFill>
          <a:blip r:embed="rId1"/>
          <a:stretch/>
        </p:blipFill>
        <p:spPr>
          <a:xfrm>
            <a:off x="5486400" y="2057400"/>
            <a:ext cx="1199880" cy="847440"/>
          </a:xfrm>
          <a:prstGeom prst="rect">
            <a:avLst/>
          </a:prstGeom>
          <a:ln w="0">
            <a:noFill/>
          </a:ln>
        </p:spPr>
      </p:pic>
      <p:pic>
        <p:nvPicPr>
          <p:cNvPr id="256" name="Picture 8" descr=""/>
          <p:cNvPicPr/>
          <p:nvPr/>
        </p:nvPicPr>
        <p:blipFill>
          <a:blip r:embed="rId2"/>
          <a:stretch/>
        </p:blipFill>
        <p:spPr>
          <a:xfrm>
            <a:off x="6934320" y="2209680"/>
            <a:ext cx="1428480" cy="533160"/>
          </a:xfrm>
          <a:prstGeom prst="rect">
            <a:avLst/>
          </a:prstGeom>
          <a:ln w="0">
            <a:noFill/>
          </a:ln>
        </p:spPr>
      </p:pic>
      <p:pic>
        <p:nvPicPr>
          <p:cNvPr id="257" name="Picture 9" descr=""/>
          <p:cNvPicPr/>
          <p:nvPr/>
        </p:nvPicPr>
        <p:blipFill>
          <a:blip r:embed="rId3"/>
          <a:stretch/>
        </p:blipFill>
        <p:spPr>
          <a:xfrm>
            <a:off x="5715000" y="2997360"/>
            <a:ext cx="1142640" cy="799920"/>
          </a:xfrm>
          <a:prstGeom prst="rect">
            <a:avLst/>
          </a:prstGeom>
          <a:ln w="0">
            <a:noFill/>
          </a:ln>
        </p:spPr>
      </p:pic>
      <p:pic>
        <p:nvPicPr>
          <p:cNvPr id="258" name="Picture 10" descr=""/>
          <p:cNvPicPr/>
          <p:nvPr/>
        </p:nvPicPr>
        <p:blipFill>
          <a:blip r:embed="rId4"/>
          <a:stretch/>
        </p:blipFill>
        <p:spPr>
          <a:xfrm>
            <a:off x="7219800" y="2906640"/>
            <a:ext cx="1142640" cy="980640"/>
          </a:xfrm>
          <a:prstGeom prst="rect">
            <a:avLst/>
          </a:prstGeom>
          <a:ln w="0">
            <a:noFill/>
          </a:ln>
        </p:spPr>
      </p:pic>
      <p:sp>
        <p:nvSpPr>
          <p:cNvPr id="259" name="Date Placeholder 1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260" name="Footer Placeholder 2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261" name="Slide Number Placeholder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8C6603E-2735-4951-B0F2-BD1E86D453AC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&lt;number&gt;</a:t>
            </a:fld>
            <a:endParaRPr b="0" lang="tr-TR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ctangle 12"/>
          <p:cNvSpPr txBox="1"/>
          <p:nvPr/>
        </p:nvSpPr>
        <p:spPr>
          <a:xfrm>
            <a:off x="152280" y="228600"/>
            <a:ext cx="8915040" cy="609120"/>
          </a:xfrm>
          <a:prstGeom prst="rect">
            <a:avLst/>
          </a:prstGeom>
          <a:noFill/>
          <a:ln w="0">
            <a:noFill/>
          </a:ln>
        </p:spPr>
        <p:txBody>
          <a:bodyPr lIns="0" rIns="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Why Data Mining? Scientific Viewpoint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Rectangle 13"/>
          <p:cNvSpPr txBox="1"/>
          <p:nvPr/>
        </p:nvSpPr>
        <p:spPr>
          <a:xfrm>
            <a:off x="152280" y="1371600"/>
            <a:ext cx="6019560" cy="48765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>
            <a:noAutofit/>
          </a:bodyPr>
          <a:p>
            <a:pPr marL="291960" indent="-2916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Data collected and stored at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enormous speeds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90000"/>
              </a:lnSpc>
              <a:spcBef>
                <a:spcPts val="799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remote sensors on a satellite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914400" indent="-288000">
              <a:lnSpc>
                <a:spcPct val="90000"/>
              </a:lnSpc>
              <a:spcBef>
                <a:spcPts val="159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NASA EOSDIS archives over 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petabytes of earth science data / year 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  <a:p>
            <a:pPr lvl="1" marL="800280" indent="-342720">
              <a:lnSpc>
                <a:spcPct val="90000"/>
              </a:lnSpc>
              <a:spcBef>
                <a:spcPts val="799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telescopes scanning the skies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914400" indent="-288000">
              <a:lnSpc>
                <a:spcPct val="40000"/>
              </a:lnSpc>
              <a:spcBef>
                <a:spcPts val="641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Sky survey data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  <a:p>
            <a:pPr lvl="1" marL="800280" indent="-342720">
              <a:lnSpc>
                <a:spcPct val="90000"/>
              </a:lnSpc>
              <a:spcBef>
                <a:spcPts val="799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High-throughput biological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90000"/>
              </a:lnSpc>
              <a:spcBef>
                <a:spcPts val="92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scientific simulations</a:t>
            </a:r>
            <a:r>
              <a:rPr b="0" lang="en-US" sz="23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lvl="2" marL="914400" indent="-288000">
              <a:lnSpc>
                <a:spcPct val="90000"/>
              </a:lnSpc>
              <a:spcBef>
                <a:spcPts val="181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charset="2"/>
              <a:buChar char="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terabytes of data generated in a few hours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91960" indent="-2916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Data mining helps scientists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automated analysis of massive datasets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hypothesis formation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Rectangle 16"/>
          <p:cNvSpPr/>
          <p:nvPr/>
        </p:nvSpPr>
        <p:spPr>
          <a:xfrm>
            <a:off x="304920" y="3733920"/>
            <a:ext cx="5333760" cy="25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Rounded Rectangle 17"/>
          <p:cNvSpPr/>
          <p:nvPr/>
        </p:nvSpPr>
        <p:spPr>
          <a:xfrm>
            <a:off x="152280" y="3048120"/>
            <a:ext cx="5638320" cy="2971440"/>
          </a:xfrm>
          <a:prstGeom prst="roundRect">
            <a:avLst>
              <a:gd name="adj" fmla="val 16667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Footer Placeholder 2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267" name="Slide Number Placeholder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1BE0DB4-626D-47ED-A382-40F2D5D6CFB5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&lt;number&gt;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268" name="Date Placeholder 3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  <p:pic>
        <p:nvPicPr>
          <p:cNvPr id="269" name="Picture 21" descr=""/>
          <p:cNvPicPr/>
          <p:nvPr/>
        </p:nvPicPr>
        <p:blipFill>
          <a:blip r:embed="rId1"/>
          <a:stretch/>
        </p:blipFill>
        <p:spPr>
          <a:xfrm>
            <a:off x="4648320" y="1371600"/>
            <a:ext cx="2057040" cy="1406160"/>
          </a:xfrm>
          <a:prstGeom prst="rect">
            <a:avLst/>
          </a:prstGeom>
          <a:ln w="0">
            <a:noFill/>
          </a:ln>
        </p:spPr>
      </p:pic>
      <p:sp>
        <p:nvSpPr>
          <p:cNvPr id="270" name="Rectangle 1"/>
          <p:cNvSpPr/>
          <p:nvPr/>
        </p:nvSpPr>
        <p:spPr>
          <a:xfrm>
            <a:off x="4660920" y="2743200"/>
            <a:ext cx="19551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fMRI Data from Brain</a:t>
            </a:r>
            <a:endParaRPr b="0" lang="tr-TR" sz="1400" spc="-1" strike="noStrike">
              <a:latin typeface="Arial"/>
            </a:endParaRPr>
          </a:p>
        </p:txBody>
      </p:sp>
      <p:sp>
        <p:nvSpPr>
          <p:cNvPr id="271" name="Rectangle 23"/>
          <p:cNvSpPr/>
          <p:nvPr/>
        </p:nvSpPr>
        <p:spPr>
          <a:xfrm>
            <a:off x="6986880" y="2700360"/>
            <a:ext cx="157860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Sky Survey Data</a:t>
            </a:r>
            <a:endParaRPr b="0" lang="tr-TR" sz="1400" spc="-1" strike="noStrike">
              <a:latin typeface="Arial"/>
            </a:endParaRPr>
          </a:p>
        </p:txBody>
      </p:sp>
      <p:sp>
        <p:nvSpPr>
          <p:cNvPr id="272" name="Rectangle 24"/>
          <p:cNvSpPr/>
          <p:nvPr/>
        </p:nvSpPr>
        <p:spPr>
          <a:xfrm>
            <a:off x="6928920" y="4648320"/>
            <a:ext cx="207252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Gene Expression Data</a:t>
            </a:r>
            <a:endParaRPr b="0" lang="tr-TR" sz="1400" spc="-1" strike="noStrike">
              <a:latin typeface="Arial"/>
            </a:endParaRPr>
          </a:p>
        </p:txBody>
      </p:sp>
      <p:sp>
        <p:nvSpPr>
          <p:cNvPr id="273" name="Rectangle 25"/>
          <p:cNvSpPr/>
          <p:nvPr/>
        </p:nvSpPr>
        <p:spPr>
          <a:xfrm>
            <a:off x="6461280" y="6262560"/>
            <a:ext cx="267588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</a:rPr>
              <a:t>Surface Temperature of Earth</a:t>
            </a:r>
            <a:endParaRPr b="0" lang="tr-TR" sz="1400" spc="-1" strike="noStrike">
              <a:latin typeface="Arial"/>
            </a:endParaRPr>
          </a:p>
        </p:txBody>
      </p:sp>
      <p:pic>
        <p:nvPicPr>
          <p:cNvPr id="274" name="Picture 18" descr="http://im2.ezgif.com/tmp/ezgif-1403672989.gif"/>
          <p:cNvPicPr/>
          <p:nvPr/>
        </p:nvPicPr>
        <p:blipFill>
          <a:blip r:embed="rId2"/>
          <a:stretch/>
        </p:blipFill>
        <p:spPr>
          <a:xfrm>
            <a:off x="6553080" y="4917960"/>
            <a:ext cx="2466720" cy="1371240"/>
          </a:xfrm>
          <a:prstGeom prst="rect">
            <a:avLst/>
          </a:prstGeom>
          <a:ln w="0">
            <a:noFill/>
          </a:ln>
        </p:spPr>
      </p:pic>
      <p:pic>
        <p:nvPicPr>
          <p:cNvPr id="275" name="" descr=""/>
          <p:cNvPicPr/>
          <p:nvPr/>
        </p:nvPicPr>
        <p:blipFill>
          <a:blip r:embed="rId3"/>
          <a:stretch/>
        </p:blipFill>
        <p:spPr>
          <a:xfrm>
            <a:off x="6858000" y="1359000"/>
            <a:ext cx="1816200" cy="1409760"/>
          </a:xfrm>
          <a:prstGeom prst="rect">
            <a:avLst/>
          </a:prstGeom>
          <a:ln w="0">
            <a:noFill/>
          </a:ln>
        </p:spPr>
      </p:pic>
      <p:pic>
        <p:nvPicPr>
          <p:cNvPr id="276" name="" descr=""/>
          <p:cNvPicPr/>
          <p:nvPr/>
        </p:nvPicPr>
        <p:blipFill>
          <a:blip r:embed="rId4"/>
          <a:stretch/>
        </p:blipFill>
        <p:spPr>
          <a:xfrm>
            <a:off x="6896160" y="3048120"/>
            <a:ext cx="2006640" cy="160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/>
          <p:nvPr/>
        </p:nvSpPr>
        <p:spPr>
          <a:xfrm>
            <a:off x="0" y="152280"/>
            <a:ext cx="8991360" cy="5331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Tahoma"/>
              </a:rPr>
              <a:t>Great opportunities to improve productivity in all walks of life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8" name="Picture 7" descr=""/>
          <p:cNvPicPr/>
          <p:nvPr/>
        </p:nvPicPr>
        <p:blipFill>
          <a:blip r:embed="rId1"/>
          <a:stretch/>
        </p:blipFill>
        <p:spPr>
          <a:xfrm>
            <a:off x="1481040" y="1143000"/>
            <a:ext cx="5833800" cy="1549080"/>
          </a:xfrm>
          <a:prstGeom prst="rect">
            <a:avLst/>
          </a:prstGeom>
          <a:ln w="0">
            <a:noFill/>
          </a:ln>
        </p:spPr>
      </p:pic>
      <p:sp>
        <p:nvSpPr>
          <p:cNvPr id="279" name="Date Placeholder 1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280" name="Slide Number Placeholder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F5AC078-1EF7-48FB-9CB8-C15D0651665C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&lt;number&gt;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281" name="Footer Placeholder 2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grpSp>
        <p:nvGrpSpPr>
          <p:cNvPr id="282" name="Group 3"/>
          <p:cNvGrpSpPr/>
          <p:nvPr/>
        </p:nvGrpSpPr>
        <p:grpSpPr>
          <a:xfrm>
            <a:off x="1481040" y="2743200"/>
            <a:ext cx="5833800" cy="3504960"/>
            <a:chOff x="1481040" y="2743200"/>
            <a:chExt cx="5833800" cy="3504960"/>
          </a:xfrm>
        </p:grpSpPr>
        <p:pic>
          <p:nvPicPr>
            <p:cNvPr id="283" name="Picture 4" descr=""/>
            <p:cNvPicPr/>
            <p:nvPr/>
          </p:nvPicPr>
          <p:blipFill>
            <a:blip r:embed="rId2"/>
            <a:stretch/>
          </p:blipFill>
          <p:spPr>
            <a:xfrm>
              <a:off x="1481040" y="2743200"/>
              <a:ext cx="2931480" cy="3470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4" name="Picture 5" descr=""/>
            <p:cNvPicPr/>
            <p:nvPr/>
          </p:nvPicPr>
          <p:blipFill>
            <a:blip r:embed="rId3"/>
            <a:stretch/>
          </p:blipFill>
          <p:spPr>
            <a:xfrm>
              <a:off x="4488840" y="2743200"/>
              <a:ext cx="2826000" cy="35049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/>
          <p:nvPr/>
        </p:nvSpPr>
        <p:spPr>
          <a:xfrm>
            <a:off x="304920" y="152280"/>
            <a:ext cx="8534160" cy="5331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Tahoma"/>
              </a:rPr>
              <a:t>Great Opportunities to Solve Society’s Major Problems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Picture 2" descr=""/>
          <p:cNvPicPr/>
          <p:nvPr/>
        </p:nvPicPr>
        <p:blipFill>
          <a:blip r:embed="rId1"/>
          <a:stretch/>
        </p:blipFill>
        <p:spPr>
          <a:xfrm>
            <a:off x="762120" y="1676520"/>
            <a:ext cx="3200040" cy="1875960"/>
          </a:xfrm>
          <a:prstGeom prst="rect">
            <a:avLst/>
          </a:prstGeom>
          <a:ln w="0">
            <a:noFill/>
          </a:ln>
        </p:spPr>
      </p:pic>
      <p:pic>
        <p:nvPicPr>
          <p:cNvPr id="287" name="Picture 7" descr="http://countrylivingoffgrid.com/resources/aboutus_image.jpg"/>
          <p:cNvPicPr/>
          <p:nvPr/>
        </p:nvPicPr>
        <p:blipFill>
          <a:blip r:embed="rId2"/>
          <a:stretch/>
        </p:blipFill>
        <p:spPr>
          <a:xfrm>
            <a:off x="762120" y="3962520"/>
            <a:ext cx="3276360" cy="2030040"/>
          </a:xfrm>
          <a:prstGeom prst="rect">
            <a:avLst/>
          </a:prstGeom>
          <a:ln w="0">
            <a:noFill/>
          </a:ln>
        </p:spPr>
      </p:pic>
      <p:pic>
        <p:nvPicPr>
          <p:cNvPr id="288" name="Picture 9" descr=""/>
          <p:cNvPicPr/>
          <p:nvPr/>
        </p:nvPicPr>
        <p:blipFill>
          <a:blip r:embed="rId3"/>
          <a:srcRect l="0" t="0" r="0" b="12288"/>
          <a:stretch/>
        </p:blipFill>
        <p:spPr>
          <a:xfrm>
            <a:off x="4800600" y="1676520"/>
            <a:ext cx="3504960" cy="1904760"/>
          </a:xfrm>
          <a:prstGeom prst="rect">
            <a:avLst/>
          </a:prstGeom>
          <a:ln w="0">
            <a:noFill/>
          </a:ln>
        </p:spPr>
      </p:pic>
      <p:sp>
        <p:nvSpPr>
          <p:cNvPr id="289" name="TextBox 9"/>
          <p:cNvSpPr/>
          <p:nvPr/>
        </p:nvSpPr>
        <p:spPr>
          <a:xfrm>
            <a:off x="833040" y="3581280"/>
            <a:ext cx="321516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Improving health care and reducing costs</a:t>
            </a:r>
            <a:endParaRPr b="0" lang="tr-TR" sz="1200" spc="-1" strike="noStrike">
              <a:latin typeface="Arial"/>
            </a:endParaRPr>
          </a:p>
        </p:txBody>
      </p:sp>
      <p:sp>
        <p:nvSpPr>
          <p:cNvPr id="290" name="TextBox 10"/>
          <p:cNvSpPr/>
          <p:nvPr/>
        </p:nvSpPr>
        <p:spPr>
          <a:xfrm>
            <a:off x="813960" y="6019920"/>
            <a:ext cx="321660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Finding alternative/ green energy sources</a:t>
            </a:r>
            <a:endParaRPr b="0" lang="tr-TR" sz="1200" spc="-1" strike="noStrike">
              <a:latin typeface="Arial"/>
            </a:endParaRPr>
          </a:p>
        </p:txBody>
      </p:sp>
      <p:sp>
        <p:nvSpPr>
          <p:cNvPr id="291" name="TextBox 11"/>
          <p:cNvSpPr/>
          <p:nvPr/>
        </p:nvSpPr>
        <p:spPr>
          <a:xfrm>
            <a:off x="4994640" y="3533760"/>
            <a:ext cx="30704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Predicting the impact of climate change</a:t>
            </a:r>
            <a:endParaRPr b="0" lang="tr-TR" sz="1200" spc="-1" strike="noStrike">
              <a:latin typeface="Arial"/>
            </a:endParaRPr>
          </a:p>
        </p:txBody>
      </p:sp>
      <p:pic>
        <p:nvPicPr>
          <p:cNvPr id="292" name="Content Placeholder 13" descr="basf-949686-plant-biotechnology-lg.jpg"/>
          <p:cNvPicPr/>
          <p:nvPr/>
        </p:nvPicPr>
        <p:blipFill>
          <a:blip r:embed="rId4"/>
          <a:stretch/>
        </p:blipFill>
        <p:spPr>
          <a:xfrm>
            <a:off x="4800600" y="3962520"/>
            <a:ext cx="3504960" cy="1949040"/>
          </a:xfrm>
          <a:prstGeom prst="rect">
            <a:avLst/>
          </a:prstGeom>
          <a:ln w="0">
            <a:noFill/>
          </a:ln>
        </p:spPr>
      </p:pic>
      <p:sp>
        <p:nvSpPr>
          <p:cNvPr id="293" name="TextBox 14"/>
          <p:cNvSpPr/>
          <p:nvPr/>
        </p:nvSpPr>
        <p:spPr>
          <a:xfrm>
            <a:off x="5217840" y="5943600"/>
            <a:ext cx="26193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Reducing hunger and poverty by </a:t>
            </a:r>
            <a:endParaRPr b="0" lang="tr-T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increasing agriculture production</a:t>
            </a:r>
            <a:endParaRPr b="0" lang="tr-TR" sz="1200" spc="-1" strike="noStrike">
              <a:latin typeface="Arial"/>
            </a:endParaRPr>
          </a:p>
        </p:txBody>
      </p:sp>
      <p:sp>
        <p:nvSpPr>
          <p:cNvPr id="294" name="Date Placeholder 1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295" name="Footer Placeholder 2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296" name="Slide Number Placeholder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4EB8372-413E-40EE-AF11-E10366D8740F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&lt;number&gt;</a:t>
            </a:fld>
            <a:endParaRPr b="0" lang="tr-TR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3"/>
          <p:cNvSpPr txBox="1"/>
          <p:nvPr/>
        </p:nvSpPr>
        <p:spPr>
          <a:xfrm>
            <a:off x="203040" y="228600"/>
            <a:ext cx="8280000" cy="5331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What is Data Mining?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Rectangle 4"/>
          <p:cNvSpPr txBox="1"/>
          <p:nvPr/>
        </p:nvSpPr>
        <p:spPr>
          <a:xfrm>
            <a:off x="146160" y="990720"/>
            <a:ext cx="8394480" cy="502884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>
            <a:noAutofit/>
          </a:bodyPr>
          <a:p>
            <a:pPr marL="285840" indent="-285480">
              <a:lnSpc>
                <a:spcPct val="95000"/>
              </a:lnSpc>
              <a:spcBef>
                <a:spcPts val="64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Many Definitions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95000"/>
              </a:lnSpc>
              <a:spcBef>
                <a:spcPts val="479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Non-trivial extraction of implicit, previously unknown and potentially useful information from data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95000"/>
              </a:lnSpc>
              <a:spcBef>
                <a:spcPts val="479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Exploration &amp; analysis, by automatic or semi-automatic means, of large quantities of data in order to discover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meaningful patterns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 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Picture 8" descr=""/>
          <p:cNvPicPr/>
          <p:nvPr/>
        </p:nvPicPr>
        <p:blipFill>
          <a:blip r:embed="rId1"/>
          <a:stretch/>
        </p:blipFill>
        <p:spPr>
          <a:xfrm>
            <a:off x="380880" y="3581280"/>
            <a:ext cx="8226000" cy="2538000"/>
          </a:xfrm>
          <a:prstGeom prst="rect">
            <a:avLst/>
          </a:prstGeom>
          <a:ln w="0">
            <a:noFill/>
          </a:ln>
        </p:spPr>
      </p:pic>
      <p:sp>
        <p:nvSpPr>
          <p:cNvPr id="300" name="Slide Number Placeholder 7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82D2CD0-7362-4E87-922F-04B4C3C7B62F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&lt;number&gt;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301" name="Footer Placeholder 8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302" name="Date Placeholder 5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icture 14" descr=""/>
          <p:cNvPicPr/>
          <p:nvPr/>
        </p:nvPicPr>
        <p:blipFill>
          <a:blip r:embed="rId1"/>
          <a:srcRect l="0" t="0" r="1403" b="0"/>
          <a:stretch/>
        </p:blipFill>
        <p:spPr>
          <a:xfrm>
            <a:off x="3124080" y="2743200"/>
            <a:ext cx="5941800" cy="2688840"/>
          </a:xfrm>
          <a:prstGeom prst="rect">
            <a:avLst/>
          </a:prstGeom>
          <a:ln w="0">
            <a:noFill/>
          </a:ln>
        </p:spPr>
      </p:pic>
      <p:sp>
        <p:nvSpPr>
          <p:cNvPr id="304" name="Rectangle 2"/>
          <p:cNvSpPr txBox="1"/>
          <p:nvPr/>
        </p:nvSpPr>
        <p:spPr>
          <a:xfrm>
            <a:off x="152280" y="1143000"/>
            <a:ext cx="8838720" cy="51051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>
            <a:noAutofit/>
          </a:bodyPr>
          <a:p>
            <a:pPr marL="291960" indent="-29160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Draws ideas from machine learning/AI, pattern recognition, statistics, and database systems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91960" indent="-29160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Traditional techniques may be unsuitable due to data that is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100000"/>
              </a:lnSpc>
              <a:spcBef>
                <a:spcPts val="22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Large-scale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100000"/>
              </a:lnSpc>
              <a:spcBef>
                <a:spcPts val="22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High dimensional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100000"/>
              </a:lnSpc>
              <a:spcBef>
                <a:spcPts val="22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Heterogeneous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100000"/>
              </a:lnSpc>
              <a:spcBef>
                <a:spcPts val="22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Complex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100000"/>
              </a:lnSpc>
              <a:spcBef>
                <a:spcPts val="22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Distributed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91960" indent="-291600">
              <a:lnSpc>
                <a:spcPct val="100000"/>
              </a:lnSpc>
              <a:spcBef>
                <a:spcPts val="22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A key component of the emerging field of data science and data-driven discovery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Rectangle 5"/>
          <p:cNvSpPr txBox="1"/>
          <p:nvPr/>
        </p:nvSpPr>
        <p:spPr>
          <a:xfrm>
            <a:off x="304920" y="228600"/>
            <a:ext cx="828000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Origins of Data Mining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Slide Number Placeholder 7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EA19F0D-3A57-4D02-830D-CFF4125E85B1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&lt;number&gt;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307" name="Footer Placeholder 8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308" name="Date Placeholder 5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2"/>
          <p:cNvSpPr txBox="1"/>
          <p:nvPr/>
        </p:nvSpPr>
        <p:spPr>
          <a:xfrm>
            <a:off x="380880" y="152280"/>
            <a:ext cx="8280000" cy="53316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 anchor="b">
            <a:noAutofit/>
          </a:bodyPr>
          <a:p>
            <a:pPr>
              <a:lnSpc>
                <a:spcPts val="36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Tahoma"/>
              </a:rPr>
              <a:t>Data Mining Tasks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Rectangle 3"/>
          <p:cNvSpPr txBox="1"/>
          <p:nvPr/>
        </p:nvSpPr>
        <p:spPr>
          <a:xfrm>
            <a:off x="457200" y="1295280"/>
            <a:ext cx="8178480" cy="4171680"/>
          </a:xfrm>
          <a:prstGeom prst="rect">
            <a:avLst/>
          </a:prstGeom>
          <a:noFill/>
          <a:ln w="0">
            <a:noFill/>
          </a:ln>
        </p:spPr>
        <p:txBody>
          <a:bodyPr lIns="90360" rIns="90360" tIns="44280" bIns="44280">
            <a:noAutofit/>
          </a:bodyPr>
          <a:p>
            <a:pPr marL="291960" indent="-29160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Prediction Methods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Use some variables to predict unknown or future values of other variables.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91960" indent="-29160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Description Methods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2720">
              <a:lnSpc>
                <a:spcPct val="100000"/>
              </a:lnSpc>
              <a:spcBef>
                <a:spcPts val="281"/>
              </a:spcBef>
              <a:spcAft>
                <a:spcPts val="400"/>
              </a:spcAft>
              <a:buClr>
                <a:srgbClr val="0c7b9c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Find human-interpretable patterns that describe the data.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00000"/>
              </a:lnSpc>
              <a:spcBef>
                <a:spcPts val="241"/>
              </a:spcBef>
              <a:spcAft>
                <a:spcPts val="400"/>
              </a:spcAf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Text Box 4"/>
          <p:cNvSpPr/>
          <p:nvPr/>
        </p:nvSpPr>
        <p:spPr>
          <a:xfrm>
            <a:off x="3823200" y="5973840"/>
            <a:ext cx="510804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From [Fayyad, et.al.] Advances in Knowledge Discovery and Data Mining, 1996</a:t>
            </a:r>
            <a:endParaRPr b="0" lang="tr-TR" sz="1200" spc="-1" strike="noStrike">
              <a:latin typeface="Arial"/>
            </a:endParaRPr>
          </a:p>
        </p:txBody>
      </p:sp>
      <p:sp>
        <p:nvSpPr>
          <p:cNvPr id="312" name="Slide Number Placeholder 7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EB4BE53-69BD-4465-9604-804F0E8E81BD}" type="slidenum">
              <a:rPr b="1" lang="en-US" sz="1200" spc="-1" strike="noStrike">
                <a:solidFill>
                  <a:srgbClr val="898989"/>
                </a:solidFill>
                <a:latin typeface="Arial"/>
              </a:rPr>
              <a:t>&lt;number&gt;</a:t>
            </a:fld>
            <a:endParaRPr b="0" lang="tr-TR" sz="1200" spc="-1" strike="noStrike">
              <a:latin typeface="Times New Roman"/>
            </a:endParaRPr>
          </a:p>
        </p:txBody>
      </p:sp>
      <p:sp>
        <p:nvSpPr>
          <p:cNvPr id="313" name="Footer Placeholder 8"/>
          <p:cNvSpPr txBox="1"/>
          <p:nvPr/>
        </p:nvSpPr>
        <p:spPr>
          <a:xfrm>
            <a:off x="3048120" y="6356520"/>
            <a:ext cx="31237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Introduction to Data Mining, 2nd Edition   Tan, Steinbach, Karpatne, Kumar</a:t>
            </a:r>
            <a:endParaRPr b="0" lang="tr-TR" sz="1200" spc="-1" strike="noStrike">
              <a:latin typeface="Times New Roman"/>
            </a:endParaRPr>
          </a:p>
        </p:txBody>
      </p:sp>
      <p:sp>
        <p:nvSpPr>
          <p:cNvPr id="314" name="Date Placeholder 5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8b8b8b"/>
                </a:solidFill>
                <a:latin typeface="Arial"/>
              </a:rPr>
              <a:t>09/09/2020</a:t>
            </a:r>
            <a:endParaRPr b="0" lang="tr-TR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</TotalTime>
  <Application>LibreOffice/7.1.5.2$Windows_X86_64 LibreOffice_project/85f04e9f809797b8199d13c421bd8a2b025d52b5</Application>
  <AppVersion>15.0000</AppVersion>
  <Pages>3</Pages>
  <Words>1915</Words>
  <Paragraphs>328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1998-03-18T13:44:31Z</dcterms:created>
  <dc:creator>Computations</dc:creator>
  <dc:description/>
  <dc:language>tr-TR</dc:language>
  <cp:lastModifiedBy/>
  <cp:lastPrinted>2001-08-28T17:59:37Z</cp:lastPrinted>
  <dcterms:modified xsi:type="dcterms:W3CDTF">2022-01-15T15:38:11Z</dcterms:modified>
  <cp:revision>397</cp:revision>
  <dc:subject/>
  <dc:title>Steven F. Ashby Center for Applied Scientific Computing  Month DD, 1997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17</vt:i4>
  </property>
  <property fmtid="{D5CDD505-2E9C-101B-9397-08002B2CF9AE}" pid="4" name="PresentationFormat">
    <vt:lpwstr>On-screen Show (4:3)</vt:lpwstr>
  </property>
  <property fmtid="{D5CDD505-2E9C-101B-9397-08002B2CF9AE}" pid="5" name="Slides">
    <vt:i4>27</vt:i4>
  </property>
</Properties>
</file>